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08"/>
  </p:notesMasterIdLst>
  <p:sldIdLst>
    <p:sldId id="448" r:id="rId4"/>
    <p:sldId id="529" r:id="rId5"/>
    <p:sldId id="447" r:id="rId6"/>
    <p:sldId id="449" r:id="rId7"/>
    <p:sldId id="450" r:id="rId8"/>
    <p:sldId id="451" r:id="rId9"/>
    <p:sldId id="452" r:id="rId10"/>
    <p:sldId id="453" r:id="rId11"/>
    <p:sldId id="586" r:id="rId12"/>
    <p:sldId id="587" r:id="rId13"/>
    <p:sldId id="588" r:id="rId14"/>
    <p:sldId id="589" r:id="rId15"/>
    <p:sldId id="456" r:id="rId16"/>
    <p:sldId id="457" r:id="rId17"/>
    <p:sldId id="458" r:id="rId18"/>
    <p:sldId id="459" r:id="rId19"/>
    <p:sldId id="563" r:id="rId20"/>
    <p:sldId id="460" r:id="rId21"/>
    <p:sldId id="461" r:id="rId22"/>
    <p:sldId id="466" r:id="rId23"/>
    <p:sldId id="467" r:id="rId24"/>
    <p:sldId id="468" r:id="rId25"/>
    <p:sldId id="469" r:id="rId26"/>
    <p:sldId id="470" r:id="rId27"/>
    <p:sldId id="471" r:id="rId28"/>
    <p:sldId id="472" r:id="rId29"/>
    <p:sldId id="473" r:id="rId30"/>
    <p:sldId id="474" r:id="rId31"/>
    <p:sldId id="476" r:id="rId32"/>
    <p:sldId id="577" r:id="rId33"/>
    <p:sldId id="578" r:id="rId34"/>
    <p:sldId id="579" r:id="rId35"/>
    <p:sldId id="580" r:id="rId36"/>
    <p:sldId id="475" r:id="rId37"/>
    <p:sldId id="581" r:id="rId38"/>
    <p:sldId id="477" r:id="rId39"/>
    <p:sldId id="478" r:id="rId40"/>
    <p:sldId id="479" r:id="rId41"/>
    <p:sldId id="481" r:id="rId42"/>
    <p:sldId id="482" r:id="rId43"/>
    <p:sldId id="483" r:id="rId44"/>
    <p:sldId id="484" r:id="rId45"/>
    <p:sldId id="533" r:id="rId46"/>
    <p:sldId id="486" r:id="rId47"/>
    <p:sldId id="487" r:id="rId48"/>
    <p:sldId id="488" r:id="rId49"/>
    <p:sldId id="539" r:id="rId50"/>
    <p:sldId id="540" r:id="rId51"/>
    <p:sldId id="541" r:id="rId52"/>
    <p:sldId id="495" r:id="rId53"/>
    <p:sldId id="544" r:id="rId54"/>
    <p:sldId id="545" r:id="rId55"/>
    <p:sldId id="546" r:id="rId56"/>
    <p:sldId id="547" r:id="rId57"/>
    <p:sldId id="548" r:id="rId58"/>
    <p:sldId id="549" r:id="rId59"/>
    <p:sldId id="550" r:id="rId60"/>
    <p:sldId id="551" r:id="rId61"/>
    <p:sldId id="552" r:id="rId62"/>
    <p:sldId id="524" r:id="rId63"/>
    <p:sldId id="526" r:id="rId64"/>
    <p:sldId id="527" r:id="rId65"/>
    <p:sldId id="528" r:id="rId66"/>
    <p:sldId id="515" r:id="rId67"/>
    <p:sldId id="516" r:id="rId68"/>
    <p:sldId id="517" r:id="rId69"/>
    <p:sldId id="518" r:id="rId70"/>
    <p:sldId id="519" r:id="rId71"/>
    <p:sldId id="582" r:id="rId72"/>
    <p:sldId id="520" r:id="rId73"/>
    <p:sldId id="521" r:id="rId74"/>
    <p:sldId id="522" r:id="rId75"/>
    <p:sldId id="523" r:id="rId76"/>
    <p:sldId id="583" r:id="rId77"/>
    <p:sldId id="273" r:id="rId78"/>
    <p:sldId id="278" r:id="rId79"/>
    <p:sldId id="411" r:id="rId80"/>
    <p:sldId id="569" r:id="rId81"/>
    <p:sldId id="570" r:id="rId82"/>
    <p:sldId id="407" r:id="rId83"/>
    <p:sldId id="571" r:id="rId84"/>
    <p:sldId id="572" r:id="rId85"/>
    <p:sldId id="573" r:id="rId86"/>
    <p:sldId id="409" r:id="rId87"/>
    <p:sldId id="574" r:id="rId88"/>
    <p:sldId id="575" r:id="rId89"/>
    <p:sldId id="415" r:id="rId90"/>
    <p:sldId id="576" r:id="rId91"/>
    <p:sldId id="584" r:id="rId92"/>
    <p:sldId id="419" r:id="rId93"/>
    <p:sldId id="557" r:id="rId94"/>
    <p:sldId id="558" r:id="rId95"/>
    <p:sldId id="559" r:id="rId96"/>
    <p:sldId id="560" r:id="rId97"/>
    <p:sldId id="426" r:id="rId98"/>
    <p:sldId id="435" r:id="rId99"/>
    <p:sldId id="436" r:id="rId100"/>
    <p:sldId id="590" r:id="rId101"/>
    <p:sldId id="585" r:id="rId102"/>
    <p:sldId id="440" r:id="rId103"/>
    <p:sldId id="441" r:id="rId104"/>
    <p:sldId id="442" r:id="rId105"/>
    <p:sldId id="561" r:id="rId106"/>
    <p:sldId id="564" r:id="rId107"/>
  </p:sldIdLst>
  <p:sldSz cx="9144000" cy="6858000" type="screen4x3"/>
  <p:notesSz cx="6858000" cy="9144000"/>
  <p:embeddedFontLst>
    <p:embeddedFont>
      <p:font typeface="Calibri" pitchFamily="34" charset="0"/>
      <p:regular r:id="rId109"/>
      <p:bold r:id="rId110"/>
      <p:italic r:id="rId111"/>
      <p:boldItalic r:id="rId112"/>
    </p:embeddedFont>
    <p:embeddedFont>
      <p:font typeface="Georgia" pitchFamily="18" charset="0"/>
      <p:regular r:id="rId113"/>
      <p:bold r:id="rId114"/>
      <p:italic r:id="rId115"/>
      <p:boldItalic r:id="rId116"/>
    </p:embeddedFont>
    <p:embeddedFont>
      <p:font typeface="Gulim" pitchFamily="34" charset="-127"/>
      <p:regular r:id="rId117"/>
    </p:embeddedFont>
    <p:embeddedFont>
      <p:font typeface="华文彩云" pitchFamily="2" charset="-122"/>
      <p:regular r:id="rId118"/>
    </p:embeddedFont>
    <p:embeddedFont>
      <p:font typeface="Arial Unicode MS" pitchFamily="34" charset="-122"/>
      <p:regular r:id="rId119"/>
    </p:embeddedFont>
    <p:embeddedFont>
      <p:font typeface="Cooper Black" pitchFamily="18" charset="0"/>
      <p:regular r:id="rId120"/>
    </p:embeddedFont>
    <p:embeddedFont>
      <p:font typeface="Comic Sans MS" pitchFamily="66" charset="0"/>
      <p:regular r:id="rId121"/>
      <p:bold r:id="rId122"/>
    </p:embeddedFont>
    <p:embeddedFont>
      <p:font typeface="楷体_GB2312" pitchFamily="49" charset="-122"/>
      <p:regular r:id="rId123"/>
    </p:embeddedFont>
    <p:embeddedFont>
      <p:font typeface="Britannic Bold" pitchFamily="34" charset="0"/>
      <p:regular r:id="rId124"/>
    </p:embeddedFont>
    <p:embeddedFont>
      <p:font typeface="Tempus Sans ITC" pitchFamily="82" charset="0"/>
      <p:regular r:id="rId125"/>
    </p:embeddedFont>
    <p:embeddedFont>
      <p:font typeface="方正舒体" pitchFamily="2" charset="-122"/>
      <p:regular r:id="rId126"/>
    </p:embeddedFont>
    <p:embeddedFont>
      <p:font typeface="Wingdings 2" pitchFamily="18" charset="2"/>
      <p:regular r:id="rId127"/>
    </p:embeddedFont>
    <p:embeddedFont>
      <p:font typeface="华文行楷" pitchFamily="2" charset="-122"/>
      <p:regular r:id="rId128"/>
    </p:embeddedFont>
    <p:embeddedFont>
      <p:font typeface="华文楷体" pitchFamily="2" charset="-122"/>
      <p:regular r:id="rId129"/>
    </p:embeddedFont>
    <p:embeddedFont>
      <p:font typeface="PMingLiU" pitchFamily="18" charset="-120"/>
      <p:regular r:id="rId130"/>
    </p:embeddedFont>
    <p:embeddedFont>
      <p:font typeface="Cambria Math" pitchFamily="18" charset="0"/>
      <p:regular r:id="rId131"/>
    </p:embeddedFont>
  </p:embeddedFont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00"/>
    <a:srgbClr val="336600"/>
    <a:srgbClr val="FF6600"/>
    <a:srgbClr val="2DC8FF"/>
    <a:srgbClr val="8E0000"/>
    <a:srgbClr val="71AE0E"/>
    <a:srgbClr val="B40000"/>
  </p:clrMru>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945" autoAdjust="0"/>
    <p:restoredTop sz="99893" autoAdjust="0"/>
  </p:normalViewPr>
  <p:slideViewPr>
    <p:cSldViewPr snapToObjects="1">
      <p:cViewPr>
        <p:scale>
          <a:sx n="100" d="100"/>
          <a:sy n="100" d="100"/>
        </p:scale>
        <p:origin x="-39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4.fntdata"/><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font" Target="fonts/font18.fntdata"/><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3.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73C67E8-C679-4897-AED3-93979A339B8B}" type="datetimeFigureOut">
              <a:rPr lang="zh-CN" altLang="en-US"/>
              <a:pPr>
                <a:defRPr/>
              </a:pPr>
              <a:t>2015-9-14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B899986-02BC-46C7-840E-EC28C8D20CE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p:spPr>
      </p:sp>
      <p:sp>
        <p:nvSpPr>
          <p:cNvPr id="111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162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5C13E6C-1BF6-4768-ACFC-3C8059B80FAF}" type="slidenum">
              <a:rPr lang="zh-CN" altLang="en-US" sz="1200">
                <a:latin typeface="Calibri" pitchFamily="34" charset="0"/>
              </a:rPr>
              <a:pPr algn="r"/>
              <a:t>1</a:t>
            </a:fld>
            <a:endParaRPr lang="en-US" altLang="zh-CN" sz="120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06BACE-D273-4B21-9970-D74B5EC3D748}" type="slidenum">
              <a:rPr lang="zh-CN" altLang="en-US" smtClean="0"/>
              <a:pPr fontAlgn="base">
                <a:spcBef>
                  <a:spcPct val="0"/>
                </a:spcBef>
                <a:spcAft>
                  <a:spcPct val="0"/>
                </a:spcAft>
                <a:defRPr/>
              </a:pPr>
              <a:t>12</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p:spPr>
      </p:sp>
      <p:sp>
        <p:nvSpPr>
          <p:cNvPr id="1218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36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92ED9B-954F-43F1-A320-FF12884AD146}" type="slidenum">
              <a:rPr lang="zh-CN" altLang="en-US" smtClean="0"/>
              <a:pPr fontAlgn="base">
                <a:spcBef>
                  <a:spcPct val="0"/>
                </a:spcBef>
                <a:spcAft>
                  <a:spcPct val="0"/>
                </a:spcAft>
                <a:defRPr/>
              </a:pPr>
              <a:t>13</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p:spPr>
      </p:sp>
      <p:sp>
        <p:nvSpPr>
          <p:cNvPr id="1228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46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67F19F-F0C0-4E51-AD4F-C4215783EB0B}" type="slidenum">
              <a:rPr lang="zh-CN" altLang="en-US" smtClean="0"/>
              <a:pPr fontAlgn="base">
                <a:spcBef>
                  <a:spcPct val="0"/>
                </a:spcBef>
                <a:spcAft>
                  <a:spcPct val="0"/>
                </a:spcAft>
                <a:defRPr/>
              </a:pPr>
              <a:t>14</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p:spPr>
      </p:sp>
      <p:sp>
        <p:nvSpPr>
          <p:cNvPr id="1239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57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6942FD-87D5-4E26-9A5E-338DCF65F6DC}" type="slidenum">
              <a:rPr lang="zh-CN" altLang="en-US" smtClean="0"/>
              <a:pPr fontAlgn="base">
                <a:spcBef>
                  <a:spcPct val="0"/>
                </a:spcBef>
                <a:spcAft>
                  <a:spcPct val="0"/>
                </a:spcAft>
                <a:defRPr/>
              </a:pPr>
              <a:t>15</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p:spPr>
      </p:sp>
      <p:sp>
        <p:nvSpPr>
          <p:cNvPr id="1249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67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E90141-4CF2-406E-9748-D65F2E05DD01}" type="slidenum">
              <a:rPr lang="zh-CN" altLang="en-US" smtClean="0"/>
              <a:pPr fontAlgn="base">
                <a:spcBef>
                  <a:spcPct val="0"/>
                </a:spcBef>
                <a:spcAft>
                  <a:spcPct val="0"/>
                </a:spcAft>
                <a:defRPr/>
              </a:pPr>
              <a:t>16</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p:spPr>
      </p:sp>
      <p:sp>
        <p:nvSpPr>
          <p:cNvPr id="1259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77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27CC9A-B8C0-4D8E-BADD-2995D4F5AA03}" type="slidenum">
              <a:rPr lang="zh-CN" altLang="en-US" smtClean="0"/>
              <a:pPr fontAlgn="base">
                <a:spcBef>
                  <a:spcPct val="0"/>
                </a:spcBef>
                <a:spcAft>
                  <a:spcPct val="0"/>
                </a:spcAft>
                <a:defRPr/>
              </a:pPr>
              <a:t>17</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p:spPr>
      </p:sp>
      <p:sp>
        <p:nvSpPr>
          <p:cNvPr id="1269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62C1C0-AC7D-437D-865D-C740D885E090}" type="slidenum">
              <a:rPr lang="zh-CN" altLang="en-US" smtClean="0"/>
              <a:pPr fontAlgn="base">
                <a:spcBef>
                  <a:spcPct val="0"/>
                </a:spcBef>
                <a:spcAft>
                  <a:spcPct val="0"/>
                </a:spcAft>
                <a:defRPr/>
              </a:pPr>
              <a:t>18</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p:spPr>
      </p:sp>
      <p:sp>
        <p:nvSpPr>
          <p:cNvPr id="1280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BB6ABD6-5762-4BA9-B5FA-663AA00D7A58}" type="slidenum">
              <a:rPr lang="zh-CN" altLang="en-US" smtClean="0"/>
              <a:pPr fontAlgn="base">
                <a:spcBef>
                  <a:spcPct val="0"/>
                </a:spcBef>
                <a:spcAft>
                  <a:spcPct val="0"/>
                </a:spcAft>
                <a:defRPr/>
              </a:pPr>
              <a:t>19</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p:spPr>
      </p:sp>
      <p:sp>
        <p:nvSpPr>
          <p:cNvPr id="1290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08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FCB8F7-CBE5-4A7F-A0AC-0788E9B4D228}" type="slidenum">
              <a:rPr lang="zh-CN" altLang="en-US" smtClean="0"/>
              <a:pPr fontAlgn="base">
                <a:spcBef>
                  <a:spcPct val="0"/>
                </a:spcBef>
                <a:spcAft>
                  <a:spcPct val="0"/>
                </a:spcAft>
                <a:defRPr/>
              </a:pPr>
              <a:t>20</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p:spPr>
      </p:sp>
      <p:sp>
        <p:nvSpPr>
          <p:cNvPr id="1300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18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B73DD3-5826-4347-A012-9B940E261581}" type="slidenum">
              <a:rPr lang="zh-CN" altLang="en-US" smtClean="0"/>
              <a:pPr fontAlgn="base">
                <a:spcBef>
                  <a:spcPct val="0"/>
                </a:spcBef>
                <a:spcAft>
                  <a:spcPct val="0"/>
                </a:spcAft>
                <a:defRPr/>
              </a:pPr>
              <a:t>21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p:spPr>
      </p:sp>
      <p:sp>
        <p:nvSpPr>
          <p:cNvPr id="1126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264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2079405-51CB-439D-85C2-F79889E562D2}" type="slidenum">
              <a:rPr lang="zh-CN" altLang="en-US" sz="1200">
                <a:latin typeface="Calibri" pitchFamily="34" charset="0"/>
              </a:rPr>
              <a:pPr algn="r"/>
              <a:t>2</a:t>
            </a:fld>
            <a:endParaRPr lang="en-US" altLang="zh-CN"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p:spPr>
      </p:sp>
      <p:sp>
        <p:nvSpPr>
          <p:cNvPr id="1310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10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B80A1EE-F509-4F5A-83C7-48D78D90B0FD}" type="slidenum">
              <a:rPr lang="zh-CN" altLang="en-US" sz="1200">
                <a:latin typeface="Calibri" pitchFamily="34" charset="0"/>
              </a:rPr>
              <a:pPr algn="r"/>
              <a:t>22</a:t>
            </a:fld>
            <a:endParaRPr lang="en-US" altLang="zh-CN" sz="120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p:spPr>
      </p:sp>
      <p:sp>
        <p:nvSpPr>
          <p:cNvPr id="1320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39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5D6A13-3499-4F49-94CE-E86F0EBAE180}" type="slidenum">
              <a:rPr lang="zh-CN" altLang="en-US" smtClean="0"/>
              <a:pPr fontAlgn="base">
                <a:spcBef>
                  <a:spcPct val="0"/>
                </a:spcBef>
                <a:spcAft>
                  <a:spcPct val="0"/>
                </a:spcAft>
                <a:defRPr/>
              </a:pPr>
              <a:t>23</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312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F2A8582-E073-4CBE-8A43-52C62E45A64C}" type="slidenum">
              <a:rPr lang="zh-CN" altLang="en-US" sz="1200">
                <a:latin typeface="Calibri" pitchFamily="34" charset="0"/>
              </a:rPr>
              <a:pPr algn="r"/>
              <a:t>24</a:t>
            </a:fld>
            <a:endParaRPr lang="en-US" altLang="zh-CN" sz="12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p:spPr>
      </p:sp>
      <p:sp>
        <p:nvSpPr>
          <p:cNvPr id="134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59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6FE1B7-FC6B-4BEC-BBBD-539EA3EBCC20}" type="slidenum">
              <a:rPr lang="zh-CN" altLang="en-US" smtClean="0"/>
              <a:pPr fontAlgn="base">
                <a:spcBef>
                  <a:spcPct val="0"/>
                </a:spcBef>
                <a:spcAft>
                  <a:spcPct val="0"/>
                </a:spcAft>
                <a:defRPr/>
              </a:pPr>
              <a:t>25</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69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62D17B-ADED-4324-B327-6E7C33B10010}" type="slidenum">
              <a:rPr lang="zh-CN" altLang="en-US" smtClean="0"/>
              <a:pPr fontAlgn="base">
                <a:spcBef>
                  <a:spcPct val="0"/>
                </a:spcBef>
                <a:spcAft>
                  <a:spcPct val="0"/>
                </a:spcAft>
                <a:defRPr/>
              </a:pPr>
              <a:t>26</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p:spPr>
      </p:sp>
      <p:sp>
        <p:nvSpPr>
          <p:cNvPr id="1361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80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06227A-E434-4D73-B40D-5FA571267115}" type="slidenum">
              <a:rPr lang="zh-CN" altLang="en-US" smtClean="0"/>
              <a:pPr fontAlgn="base">
                <a:spcBef>
                  <a:spcPct val="0"/>
                </a:spcBef>
                <a:spcAft>
                  <a:spcPct val="0"/>
                </a:spcAft>
                <a:defRPr/>
              </a:pPr>
              <a:t>27</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p:spPr>
      </p:sp>
      <p:sp>
        <p:nvSpPr>
          <p:cNvPr id="1372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722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E0A6694-5A66-4942-923A-E0672526CE44}" type="slidenum">
              <a:rPr lang="zh-CN" altLang="en-US" sz="1200">
                <a:latin typeface="Calibri" pitchFamily="34" charset="0"/>
              </a:rPr>
              <a:pPr algn="r"/>
              <a:t>28</a:t>
            </a:fld>
            <a:endParaRPr lang="en-US" altLang="zh-CN" sz="120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p:spPr>
      </p:sp>
      <p:sp>
        <p:nvSpPr>
          <p:cNvPr id="1382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824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E94579F-AE6F-4C86-9597-11D9288C6227}" type="slidenum">
              <a:rPr lang="zh-CN" altLang="en-US" sz="1200">
                <a:latin typeface="Calibri" pitchFamily="34" charset="0"/>
              </a:rPr>
              <a:pPr algn="r"/>
              <a:t>29</a:t>
            </a:fld>
            <a:endParaRPr lang="en-US" altLang="zh-CN" sz="120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p:spPr>
      </p:sp>
      <p:sp>
        <p:nvSpPr>
          <p:cNvPr id="139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660CD53-D84A-4FBB-8E44-06CEE6A1FDC7}" type="slidenum">
              <a:rPr lang="zh-CN" altLang="en-US" sz="1200">
                <a:latin typeface="Calibri" pitchFamily="34" charset="0"/>
              </a:rPr>
              <a:pPr algn="r"/>
              <a:t>30</a:t>
            </a:fld>
            <a:endParaRPr lang="en-US" altLang="zh-CN" sz="120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p:spPr>
      </p:sp>
      <p:sp>
        <p:nvSpPr>
          <p:cNvPr id="1402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029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5B39C08-DB39-43A9-8289-A6B37F6A4148}" type="slidenum">
              <a:rPr lang="zh-CN" altLang="en-US" sz="1200">
                <a:latin typeface="Calibri" pitchFamily="34" charset="0"/>
              </a:rPr>
              <a:pPr algn="r"/>
              <a:t>31</a:t>
            </a:fld>
            <a:endParaRPr lang="en-US" altLang="zh-CN" sz="120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p:spPr>
      </p:sp>
      <p:sp>
        <p:nvSpPr>
          <p:cNvPr id="1136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095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27B8DF-49F2-43C9-93C8-7F55C088677E}" type="slidenum">
              <a:rPr lang="zh-CN" altLang="en-US" smtClean="0"/>
              <a:pPr fontAlgn="base">
                <a:spcBef>
                  <a:spcPct val="0"/>
                </a:spcBef>
                <a:spcAft>
                  <a:spcPct val="0"/>
                </a:spcAft>
                <a:defRPr/>
              </a:pPr>
              <a:t>4</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413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DC217B7-2EC7-4805-96C4-195F72E5A9F1}" type="slidenum">
              <a:rPr lang="zh-CN" altLang="en-US" sz="1200">
                <a:latin typeface="Calibri" pitchFamily="34" charset="0"/>
              </a:rPr>
              <a:pPr algn="r"/>
              <a:t>32</a:t>
            </a:fld>
            <a:endParaRPr lang="en-US" altLang="zh-CN" sz="120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p:spPr>
      </p:sp>
      <p:sp>
        <p:nvSpPr>
          <p:cNvPr id="1423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4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206ACAC-8BF7-4C93-8A64-B42FEA8C407B}" type="slidenum">
              <a:rPr lang="zh-CN" altLang="en-US" sz="1200">
                <a:latin typeface="Calibri" pitchFamily="34" charset="0"/>
              </a:rPr>
              <a:pPr algn="r"/>
              <a:t>33</a:t>
            </a:fld>
            <a:endParaRPr lang="en-US" altLang="zh-CN" sz="120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p:spPr>
      </p:sp>
      <p:sp>
        <p:nvSpPr>
          <p:cNvPr id="1433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51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E6080B-FF52-4798-95E9-C2C4B2292CBE}" type="slidenum">
              <a:rPr lang="zh-CN" altLang="en-US" smtClean="0"/>
              <a:pPr fontAlgn="base">
                <a:spcBef>
                  <a:spcPct val="0"/>
                </a:spcBef>
                <a:spcAft>
                  <a:spcPct val="0"/>
                </a:spcAft>
                <a:defRPr/>
              </a:pPr>
              <a:t>34</a:t>
            </a:fld>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p:spPr>
      </p:sp>
      <p:sp>
        <p:nvSpPr>
          <p:cNvPr id="1443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076B52D-22EC-4792-9864-822C1A964A53}" type="slidenum">
              <a:rPr lang="zh-CN" altLang="en-US" sz="1200">
                <a:latin typeface="Calibri" pitchFamily="34" charset="0"/>
              </a:rPr>
              <a:pPr algn="r"/>
              <a:t>35</a:t>
            </a:fld>
            <a:endParaRPr lang="en-US" altLang="zh-CN" sz="120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454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72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013CBA-EDDC-478B-A1BD-DA6DC084B968}" type="slidenum">
              <a:rPr lang="zh-CN" altLang="en-US" smtClean="0"/>
              <a:pPr fontAlgn="base">
                <a:spcBef>
                  <a:spcPct val="0"/>
                </a:spcBef>
                <a:spcAft>
                  <a:spcPct val="0"/>
                </a:spcAft>
                <a:defRPr/>
              </a:pPr>
              <a:t>36</a:t>
            </a:fld>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464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82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409AA4-41F0-43C1-8C43-D4FEC8EE8691}" type="slidenum">
              <a:rPr lang="zh-CN" altLang="en-US" smtClean="0"/>
              <a:pPr fontAlgn="base">
                <a:spcBef>
                  <a:spcPct val="0"/>
                </a:spcBef>
                <a:spcAft>
                  <a:spcPct val="0"/>
                </a:spcAft>
                <a:defRPr/>
              </a:pPr>
              <a:t>40</a:t>
            </a:fld>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p:spPr>
      </p:sp>
      <p:sp>
        <p:nvSpPr>
          <p:cNvPr id="1474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DE6A6E-2347-4D60-82D1-B984416B71BA}" type="slidenum">
              <a:rPr lang="zh-CN" altLang="en-US" smtClean="0"/>
              <a:pPr fontAlgn="base">
                <a:spcBef>
                  <a:spcPct val="0"/>
                </a:spcBef>
                <a:spcAft>
                  <a:spcPct val="0"/>
                </a:spcAft>
                <a:defRPr/>
              </a:pPr>
              <a:t>41</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p:spPr>
      </p:sp>
      <p:sp>
        <p:nvSpPr>
          <p:cNvPr id="1484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02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3C53D1-81C3-4C45-89B6-EDEA625BE27F}" type="slidenum">
              <a:rPr lang="zh-CN" altLang="en-US" smtClean="0"/>
              <a:pPr fontAlgn="base">
                <a:spcBef>
                  <a:spcPct val="0"/>
                </a:spcBef>
                <a:spcAft>
                  <a:spcPct val="0"/>
                </a:spcAft>
                <a:defRPr/>
              </a:pPr>
              <a:t>42</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p:spPr>
      </p:sp>
      <p:sp>
        <p:nvSpPr>
          <p:cNvPr id="1495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F6DFA9-6B2E-47C7-A2CC-A4B9BFF7484D}" type="slidenum">
              <a:rPr lang="zh-CN" altLang="en-US" smtClean="0"/>
              <a:pPr fontAlgn="base">
                <a:spcBef>
                  <a:spcPct val="0"/>
                </a:spcBef>
                <a:spcAft>
                  <a:spcPct val="0"/>
                </a:spcAft>
                <a:defRPr/>
              </a:pPr>
              <a:t>43</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p:spPr>
      </p:sp>
      <p:sp>
        <p:nvSpPr>
          <p:cNvPr id="1505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375F58-B366-4488-9630-193E2F4468A3}" type="slidenum">
              <a:rPr lang="zh-CN" altLang="en-US" smtClean="0"/>
              <a:pPr fontAlgn="base">
                <a:spcBef>
                  <a:spcPct val="0"/>
                </a:spcBef>
                <a:spcAft>
                  <a:spcPct val="0"/>
                </a:spcAft>
                <a:defRPr/>
              </a:pPr>
              <a:t>44</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05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E04F85-A6E0-4301-B398-F281FABC09E6}" type="slidenum">
              <a:rPr lang="zh-CN" altLang="en-US" smtClean="0"/>
              <a:pPr fontAlgn="base">
                <a:spcBef>
                  <a:spcPct val="0"/>
                </a:spcBef>
                <a:spcAft>
                  <a:spcPct val="0"/>
                </a:spcAft>
                <a:defRPr/>
              </a:pPr>
              <a:t>6</a:t>
            </a:fld>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BFE40F-7FEE-44BD-999F-86D9D4E2DC0F}" type="slidenum">
              <a:rPr lang="zh-CN" altLang="en-US" sz="1200">
                <a:latin typeface="Calibri" pitchFamily="34" charset="0"/>
              </a:rPr>
              <a:pPr algn="r"/>
              <a:t>50</a:t>
            </a:fld>
            <a:endParaRPr lang="en-US" altLang="zh-CN" sz="120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p:spPr>
      </p:sp>
      <p:sp>
        <p:nvSpPr>
          <p:cNvPr id="1525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25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1BCBCC1-76DE-41F1-9AE7-A80FE30A192B}" type="slidenum">
              <a:rPr lang="zh-CN" altLang="en-US" sz="1200">
                <a:latin typeface="Calibri" pitchFamily="34" charset="0"/>
              </a:rPr>
              <a:pPr algn="r"/>
              <a:t>51</a:t>
            </a:fld>
            <a:endParaRPr lang="en-US" altLang="zh-CN" sz="120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p:spPr>
      </p:sp>
      <p:sp>
        <p:nvSpPr>
          <p:cNvPr id="153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9C5BBD2-2031-4B3E-B192-80F5B1A313A7}" type="slidenum">
              <a:rPr lang="zh-CN" altLang="en-US" sz="1200">
                <a:latin typeface="Calibri" pitchFamily="34" charset="0"/>
              </a:rPr>
              <a:pPr algn="r"/>
              <a:t>52</a:t>
            </a:fld>
            <a:endParaRPr lang="en-US" altLang="zh-CN" sz="120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p:spPr>
      </p:sp>
      <p:sp>
        <p:nvSpPr>
          <p:cNvPr id="1546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462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212E937-BFD7-4BF4-824B-951F66943523}" type="slidenum">
              <a:rPr lang="zh-CN" altLang="en-US" sz="1200">
                <a:latin typeface="Calibri" pitchFamily="34" charset="0"/>
              </a:rPr>
              <a:pPr algn="r"/>
              <a:t>54</a:t>
            </a:fld>
            <a:endParaRPr lang="en-US" altLang="zh-CN" sz="120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p:spPr>
      </p:sp>
      <p:sp>
        <p:nvSpPr>
          <p:cNvPr id="1556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565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999F8DC-698F-4C3B-97BC-4FE9548C6FA2}" type="slidenum">
              <a:rPr lang="zh-CN" altLang="en-US" sz="1200">
                <a:latin typeface="Calibri" pitchFamily="34" charset="0"/>
              </a:rPr>
              <a:pPr algn="r"/>
              <a:t>55</a:t>
            </a:fld>
            <a:endParaRPr lang="en-US" altLang="zh-CN" sz="120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p:spPr>
      </p:sp>
      <p:sp>
        <p:nvSpPr>
          <p:cNvPr id="1566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F993699-1336-4177-B284-A4CF29979B9F}" type="slidenum">
              <a:rPr lang="zh-CN" altLang="en-US" sz="1200">
                <a:latin typeface="Calibri" pitchFamily="34" charset="0"/>
              </a:rPr>
              <a:pPr algn="r"/>
              <a:t>57</a:t>
            </a:fld>
            <a:endParaRPr lang="en-US" altLang="zh-CN"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p:spPr>
      </p:sp>
      <p:sp>
        <p:nvSpPr>
          <p:cNvPr id="1576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770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42597E6-29FE-49F9-A549-C55D4C452A7F}" type="slidenum">
              <a:rPr lang="zh-CN" altLang="en-US" sz="1200">
                <a:latin typeface="Calibri" pitchFamily="34" charset="0"/>
              </a:rPr>
              <a:pPr algn="r"/>
              <a:t>58</a:t>
            </a:fld>
            <a:endParaRPr lang="en-US" altLang="zh-CN" sz="120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p:spPr>
      </p:sp>
      <p:sp>
        <p:nvSpPr>
          <p:cNvPr id="1587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AB4005-34A4-4504-AD9F-2131C3076C55}" type="slidenum">
              <a:rPr lang="zh-CN" altLang="en-US" smtClean="0">
                <a:solidFill>
                  <a:srgbClr val="000000"/>
                </a:solidFill>
              </a:rPr>
              <a:pPr fontAlgn="base">
                <a:spcBef>
                  <a:spcPct val="0"/>
                </a:spcBef>
                <a:spcAft>
                  <a:spcPct val="0"/>
                </a:spcAft>
                <a:defRPr/>
              </a:pPr>
              <a:t>60</a:t>
            </a:fld>
            <a:endParaRPr lang="zh-CN" altLang="en-US"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p:spPr>
      </p:sp>
      <p:sp>
        <p:nvSpPr>
          <p:cNvPr id="1597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070F36-969E-4014-AE7D-B7E3BEC96AFF}" type="slidenum">
              <a:rPr lang="zh-CN" altLang="en-US" smtClean="0">
                <a:solidFill>
                  <a:srgbClr val="000000"/>
                </a:solidFill>
              </a:rPr>
              <a:pPr fontAlgn="base">
                <a:spcBef>
                  <a:spcPct val="0"/>
                </a:spcBef>
                <a:spcAft>
                  <a:spcPct val="0"/>
                </a:spcAft>
                <a:defRPr/>
              </a:pPr>
              <a:t>61</a:t>
            </a:fld>
            <a:endParaRPr lang="zh-CN" altLang="en-US"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p:spPr>
      </p:sp>
      <p:sp>
        <p:nvSpPr>
          <p:cNvPr id="1607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25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DDE7BE-15F9-45D7-8C15-C5B744660E11}" type="slidenum">
              <a:rPr lang="zh-CN" altLang="en-US" smtClean="0">
                <a:solidFill>
                  <a:srgbClr val="000000"/>
                </a:solidFill>
              </a:rPr>
              <a:pPr fontAlgn="base">
                <a:spcBef>
                  <a:spcPct val="0"/>
                </a:spcBef>
                <a:spcAft>
                  <a:spcPct val="0"/>
                </a:spcAft>
                <a:defRPr/>
              </a:pPr>
              <a:t>62</a:t>
            </a:fld>
            <a:endParaRPr lang="zh-CN" alt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p:spPr>
      </p:sp>
      <p:sp>
        <p:nvSpPr>
          <p:cNvPr id="1157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16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1BE139-342B-4F99-8445-F37E2320243B}" type="slidenum">
              <a:rPr lang="zh-CN" altLang="en-US" smtClean="0"/>
              <a:pPr fontAlgn="base">
                <a:spcBef>
                  <a:spcPct val="0"/>
                </a:spcBef>
                <a:spcAft>
                  <a:spcPct val="0"/>
                </a:spcAft>
                <a:defRPr/>
              </a:pPr>
              <a:t>7</a:t>
            </a:fld>
            <a:endParaRPr lang="en-US"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p:spPr>
      </p:sp>
      <p:sp>
        <p:nvSpPr>
          <p:cNvPr id="1617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40831D-A36B-4054-88AA-35A9E0A7C437}" type="slidenum">
              <a:rPr lang="zh-CN" altLang="en-US" smtClean="0">
                <a:solidFill>
                  <a:srgbClr val="000000"/>
                </a:solidFill>
              </a:rPr>
              <a:pPr fontAlgn="base">
                <a:spcBef>
                  <a:spcPct val="0"/>
                </a:spcBef>
                <a:spcAft>
                  <a:spcPct val="0"/>
                </a:spcAft>
                <a:defRPr/>
              </a:pPr>
              <a:t>63</a:t>
            </a:fld>
            <a:endParaRPr lang="zh-CN" altLang="en-US" smtClean="0">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p:spPr>
      </p:sp>
      <p:sp>
        <p:nvSpPr>
          <p:cNvPr id="1628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46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C9DA07-47A4-45DF-A554-7879CBEFF804}" type="slidenum">
              <a:rPr lang="zh-CN" altLang="en-US" smtClean="0"/>
              <a:pPr fontAlgn="base">
                <a:spcBef>
                  <a:spcPct val="0"/>
                </a:spcBef>
                <a:spcAft>
                  <a:spcPct val="0"/>
                </a:spcAft>
                <a:defRPr/>
              </a:pPr>
              <a:t>68</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p:spPr>
      </p:sp>
      <p:sp>
        <p:nvSpPr>
          <p:cNvPr id="1638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56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7DC8BF-4D77-4E81-B002-B958A87D2CBB}" type="slidenum">
              <a:rPr lang="zh-CN" altLang="en-US" smtClean="0"/>
              <a:pPr fontAlgn="base">
                <a:spcBef>
                  <a:spcPct val="0"/>
                </a:spcBef>
                <a:spcAft>
                  <a:spcPct val="0"/>
                </a:spcAft>
                <a:defRPr/>
              </a:pPr>
              <a:t>69</a:t>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p:spPr>
      </p:sp>
      <p:sp>
        <p:nvSpPr>
          <p:cNvPr id="1648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66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0FAE0A0-45FB-4B0E-92F2-973518163E78}" type="slidenum">
              <a:rPr lang="zh-CN" altLang="en-US" smtClean="0"/>
              <a:pPr fontAlgn="base">
                <a:spcBef>
                  <a:spcPct val="0"/>
                </a:spcBef>
                <a:spcAft>
                  <a:spcPct val="0"/>
                </a:spcAft>
                <a:defRPr/>
              </a:pPr>
              <a:t>70</a:t>
            </a:fld>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p:spPr>
      </p:sp>
      <p:sp>
        <p:nvSpPr>
          <p:cNvPr id="1658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77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4DB5EB-7CE9-4003-96BE-B8209859D9A5}" type="slidenum">
              <a:rPr lang="zh-CN" altLang="en-US" smtClean="0"/>
              <a:pPr fontAlgn="base">
                <a:spcBef>
                  <a:spcPct val="0"/>
                </a:spcBef>
                <a:spcAft>
                  <a:spcPct val="0"/>
                </a:spcAft>
                <a:defRPr/>
              </a:pPr>
              <a:t>71</a:t>
            </a:fld>
            <a:endParaRPr lang="en-US"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p:spPr>
      </p:sp>
      <p:sp>
        <p:nvSpPr>
          <p:cNvPr id="166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8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C0F74B-DE1D-438F-8997-30282A75DB78}" type="slidenum">
              <a:rPr lang="zh-CN" altLang="en-US" smtClean="0"/>
              <a:pPr fontAlgn="base">
                <a:spcBef>
                  <a:spcPct val="0"/>
                </a:spcBef>
                <a:spcAft>
                  <a:spcPct val="0"/>
                </a:spcAft>
                <a:defRPr/>
              </a:pPr>
              <a:t>72</a:t>
            </a:fld>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p:spPr>
      </p:sp>
      <p:sp>
        <p:nvSpPr>
          <p:cNvPr id="1679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5E06C0-4CB6-45C4-B3DE-1B1189997C7E}" type="slidenum">
              <a:rPr lang="zh-CN" altLang="en-US" smtClean="0"/>
              <a:pPr fontAlgn="base">
                <a:spcBef>
                  <a:spcPct val="0"/>
                </a:spcBef>
                <a:spcAft>
                  <a:spcPct val="0"/>
                </a:spcAft>
                <a:defRPr/>
              </a:pPr>
              <a:t>73</a:t>
            </a:fld>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p:spPr>
      </p:sp>
      <p:sp>
        <p:nvSpPr>
          <p:cNvPr id="168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0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4E5F629-48F3-4D71-824F-DE4D22598A02}" type="slidenum">
              <a:rPr lang="zh-CN" altLang="en-US" smtClean="0"/>
              <a:pPr fontAlgn="base">
                <a:spcBef>
                  <a:spcPct val="0"/>
                </a:spcBef>
                <a:spcAft>
                  <a:spcPct val="0"/>
                </a:spcAft>
                <a:defRPr/>
              </a:pPr>
              <a:t>74</a:t>
            </a:fld>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p:spPr>
      </p:sp>
      <p:sp>
        <p:nvSpPr>
          <p:cNvPr id="1699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677A3E-4F6F-4508-88BD-3B72D6F654F0}" type="slidenum">
              <a:rPr lang="zh-CN" altLang="en-US" smtClean="0"/>
              <a:pPr fontAlgn="base">
                <a:spcBef>
                  <a:spcPct val="0"/>
                </a:spcBef>
                <a:spcAft>
                  <a:spcPct val="0"/>
                </a:spcAft>
                <a:defRPr/>
              </a:pPr>
              <a:t>75</a:t>
            </a:fld>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1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282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C52399-DEA4-4321-BC6F-11A736108805}" type="slidenum">
              <a:rPr lang="zh-CN" altLang="en-US" smtClean="0"/>
              <a:pPr fontAlgn="base">
                <a:spcBef>
                  <a:spcPct val="0"/>
                </a:spcBef>
                <a:spcAft>
                  <a:spcPct val="0"/>
                </a:spcAft>
                <a:defRPr/>
              </a:pPr>
              <a:t>76</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p:spPr>
      </p:sp>
      <p:sp>
        <p:nvSpPr>
          <p:cNvPr id="1167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26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09B844-01FB-477E-A63E-164309161475}" type="slidenum">
              <a:rPr lang="zh-CN" altLang="en-US" smtClean="0"/>
              <a:pPr fontAlgn="base">
                <a:spcBef>
                  <a:spcPct val="0"/>
                </a:spcBef>
                <a:spcAft>
                  <a:spcPct val="0"/>
                </a:spcAft>
                <a:defRPr/>
              </a:pPr>
              <a:t>8</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p:spPr>
      </p:sp>
      <p:sp>
        <p:nvSpPr>
          <p:cNvPr id="1720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38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068F05-3BBD-4EC7-9D1F-E5290CBE3F1B}" type="slidenum">
              <a:rPr lang="zh-CN" altLang="en-US" smtClean="0"/>
              <a:pPr fontAlgn="base">
                <a:spcBef>
                  <a:spcPct val="0"/>
                </a:spcBef>
                <a:spcAft>
                  <a:spcPct val="0"/>
                </a:spcAft>
                <a:defRPr/>
              </a:pPr>
              <a:t>77</a:t>
            </a:fld>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p:spPr>
      </p:sp>
      <p:sp>
        <p:nvSpPr>
          <p:cNvPr id="173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486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B5EEBB-1984-498B-92B6-6EDA3728578F}" type="slidenum">
              <a:rPr lang="zh-CN" altLang="en-US" smtClean="0"/>
              <a:pPr fontAlgn="base">
                <a:spcBef>
                  <a:spcPct val="0"/>
                </a:spcBef>
                <a:spcAft>
                  <a:spcPct val="0"/>
                </a:spcAft>
                <a:defRPr/>
              </a:pPr>
              <a:t>78</a:t>
            </a:fld>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headEnd/>
            <a:tailEnd/>
          </a:ln>
        </p:spPr>
      </p:sp>
      <p:sp>
        <p:nvSpPr>
          <p:cNvPr id="174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58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FA45A2-BB0B-4DA1-B58C-C1E242A313BD}" type="slidenum">
              <a:rPr lang="zh-CN" altLang="en-US" smtClean="0"/>
              <a:pPr fontAlgn="base">
                <a:spcBef>
                  <a:spcPct val="0"/>
                </a:spcBef>
                <a:spcAft>
                  <a:spcPct val="0"/>
                </a:spcAft>
                <a:defRPr/>
              </a:pPr>
              <a:t>79</a:t>
            </a:fld>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p:spPr>
      </p:sp>
      <p:sp>
        <p:nvSpPr>
          <p:cNvPr id="1751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69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5022E5B-28E2-4E12-9CCF-537F172CCAEE}" type="slidenum">
              <a:rPr lang="zh-CN" altLang="en-US" smtClean="0"/>
              <a:pPr fontAlgn="base">
                <a:spcBef>
                  <a:spcPct val="0"/>
                </a:spcBef>
                <a:spcAft>
                  <a:spcPct val="0"/>
                </a:spcAft>
                <a:defRPr/>
              </a:pPr>
              <a:t>80</a:t>
            </a:fld>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p:spPr>
      </p:sp>
      <p:sp>
        <p:nvSpPr>
          <p:cNvPr id="176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794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F96C0A-8792-4B1B-89ED-1176C9BDB5C1}" type="slidenum">
              <a:rPr lang="zh-CN" altLang="en-US" smtClean="0"/>
              <a:pPr fontAlgn="base">
                <a:spcBef>
                  <a:spcPct val="0"/>
                </a:spcBef>
                <a:spcAft>
                  <a:spcPct val="0"/>
                </a:spcAft>
                <a:defRPr/>
              </a:pPr>
              <a:t>81</a:t>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p:spPr>
      </p:sp>
      <p:sp>
        <p:nvSpPr>
          <p:cNvPr id="177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EAF42E-2BF0-4364-B606-4684B58E545D}" type="slidenum">
              <a:rPr lang="zh-CN" altLang="en-US" smtClean="0"/>
              <a:pPr fontAlgn="base">
                <a:spcBef>
                  <a:spcPct val="0"/>
                </a:spcBef>
                <a:spcAft>
                  <a:spcPct val="0"/>
                </a:spcAft>
                <a:defRPr/>
              </a:pPr>
              <a:t>82</a:t>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99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9C210E-F24C-4A99-B5B1-DF8E2D1C06C2}" type="slidenum">
              <a:rPr lang="zh-CN" altLang="en-US" smtClean="0"/>
              <a:pPr fontAlgn="base">
                <a:spcBef>
                  <a:spcPct val="0"/>
                </a:spcBef>
                <a:spcAft>
                  <a:spcPct val="0"/>
                </a:spcAft>
                <a:defRPr/>
              </a:pPr>
              <a:t>83</a:t>
            </a:fld>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p:spPr>
      </p:sp>
      <p:sp>
        <p:nvSpPr>
          <p:cNvPr id="1792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1509C8-7D17-42A8-9E7A-051295E3C5DE}" type="slidenum">
              <a:rPr lang="zh-CN" altLang="en-US" smtClean="0"/>
              <a:pPr fontAlgn="base">
                <a:spcBef>
                  <a:spcPct val="0"/>
                </a:spcBef>
                <a:spcAft>
                  <a:spcPct val="0"/>
                </a:spcAft>
                <a:defRPr/>
              </a:pPr>
              <a:t>84</a:t>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p:spPr>
      </p:sp>
      <p:sp>
        <p:nvSpPr>
          <p:cNvPr id="1802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20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0C0F7F-288A-418F-B813-950F44554BE2}" type="slidenum">
              <a:rPr lang="zh-CN" altLang="en-US" smtClean="0"/>
              <a:pPr fontAlgn="base">
                <a:spcBef>
                  <a:spcPct val="0"/>
                </a:spcBef>
                <a:spcAft>
                  <a:spcPct val="0"/>
                </a:spcAft>
                <a:defRPr/>
              </a:pPr>
              <a:t>85</a:t>
            </a:fld>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p:spPr>
      </p:sp>
      <p:sp>
        <p:nvSpPr>
          <p:cNvPr id="181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50E33C-6387-4E90-B9A7-66CF347B17B4}" type="slidenum">
              <a:rPr lang="zh-CN" altLang="en-US" smtClean="0"/>
              <a:pPr fontAlgn="base">
                <a:spcBef>
                  <a:spcPct val="0"/>
                </a:spcBef>
                <a:spcAft>
                  <a:spcPct val="0"/>
                </a:spcAft>
                <a:defRPr/>
              </a:pPr>
              <a:t>86</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p:spPr>
      </p:sp>
      <p:sp>
        <p:nvSpPr>
          <p:cNvPr id="117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26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9D2CC3-B004-4421-8659-5F730C6915FF}" type="slidenum">
              <a:rPr lang="zh-CN" altLang="en-US" smtClean="0"/>
              <a:pPr fontAlgn="base">
                <a:spcBef>
                  <a:spcPct val="0"/>
                </a:spcBef>
                <a:spcAft>
                  <a:spcPct val="0"/>
                </a:spcAft>
                <a:defRPr/>
              </a:pPr>
              <a:t>9</a:t>
            </a:fld>
            <a:endParaRPr lang="en-US"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p:spPr>
      </p:sp>
      <p:sp>
        <p:nvSpPr>
          <p:cNvPr id="182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0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144513-6EFB-4964-AC92-AF010A490590}" type="slidenum">
              <a:rPr lang="zh-CN" altLang="en-US" smtClean="0"/>
              <a:pPr fontAlgn="base">
                <a:spcBef>
                  <a:spcPct val="0"/>
                </a:spcBef>
                <a:spcAft>
                  <a:spcPct val="0"/>
                </a:spcAft>
                <a:defRPr/>
              </a:pPr>
              <a:t>87</a:t>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FE2096-9551-4869-BDE9-44AD02947433}" type="slidenum">
              <a:rPr lang="zh-CN" altLang="en-US" smtClean="0"/>
              <a:pPr fontAlgn="base">
                <a:spcBef>
                  <a:spcPct val="0"/>
                </a:spcBef>
                <a:spcAft>
                  <a:spcPct val="0"/>
                </a:spcAft>
                <a:defRPr/>
              </a:pPr>
              <a:t>88</a:t>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p:spPr>
      </p:sp>
      <p:sp>
        <p:nvSpPr>
          <p:cNvPr id="1843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9578FD-CE7D-43B9-B431-0F79C448B69F}" type="slidenum">
              <a:rPr lang="zh-CN" altLang="en-US" smtClean="0"/>
              <a:pPr fontAlgn="base">
                <a:spcBef>
                  <a:spcPct val="0"/>
                </a:spcBef>
                <a:spcAft>
                  <a:spcPct val="0"/>
                </a:spcAft>
                <a:defRPr/>
              </a:pPr>
              <a:t>90</a:t>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p:spPr>
      </p:sp>
      <p:sp>
        <p:nvSpPr>
          <p:cNvPr id="1853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BF1546-9133-4A65-BD8E-C42E1505A3B5}" type="slidenum">
              <a:rPr lang="zh-CN" altLang="en-US" smtClean="0"/>
              <a:pPr fontAlgn="base">
                <a:spcBef>
                  <a:spcPct val="0"/>
                </a:spcBef>
                <a:spcAft>
                  <a:spcPct val="0"/>
                </a:spcAft>
                <a:defRPr/>
              </a:pPr>
              <a:t>91</a:t>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0692CA-C8E3-4213-A4FB-4D3B8885908A}" type="slidenum">
              <a:rPr lang="zh-CN" altLang="en-US" smtClean="0"/>
              <a:pPr fontAlgn="base">
                <a:spcBef>
                  <a:spcPct val="0"/>
                </a:spcBef>
                <a:spcAft>
                  <a:spcPct val="0"/>
                </a:spcAft>
                <a:defRPr/>
              </a:pPr>
              <a:t>92</a:t>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p:spPr>
      </p:sp>
      <p:sp>
        <p:nvSpPr>
          <p:cNvPr id="187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1EA985-40C8-49C9-83D9-DE56B17C981C}" type="slidenum">
              <a:rPr lang="zh-CN" altLang="en-US" smtClean="0"/>
              <a:pPr fontAlgn="base">
                <a:spcBef>
                  <a:spcPct val="0"/>
                </a:spcBef>
                <a:spcAft>
                  <a:spcPct val="0"/>
                </a:spcAft>
                <a:defRPr/>
              </a:pPr>
              <a:t>93</a:t>
            </a:fld>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p:spPr>
      </p:sp>
      <p:sp>
        <p:nvSpPr>
          <p:cNvPr id="1884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92D44C-FC42-41AD-8A00-F1DB57B5AA91}" type="slidenum">
              <a:rPr lang="zh-CN" altLang="en-US" smtClean="0"/>
              <a:pPr fontAlgn="base">
                <a:spcBef>
                  <a:spcPct val="0"/>
                </a:spcBef>
                <a:spcAft>
                  <a:spcPct val="0"/>
                </a:spcAft>
                <a:defRPr/>
              </a:pPr>
              <a:t>94</a:t>
            </a:fld>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p:spPr>
      </p:sp>
      <p:sp>
        <p:nvSpPr>
          <p:cNvPr id="1894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5C6EA4-5604-4CDB-9F7F-62967917F125}" type="slidenum">
              <a:rPr lang="zh-CN" altLang="en-US" smtClean="0"/>
              <a:pPr fontAlgn="base">
                <a:spcBef>
                  <a:spcPct val="0"/>
                </a:spcBef>
                <a:spcAft>
                  <a:spcPct val="0"/>
                </a:spcAft>
                <a:defRPr/>
              </a:pPr>
              <a:t>95</a:t>
            </a:fld>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p:spPr>
      </p:sp>
      <p:sp>
        <p:nvSpPr>
          <p:cNvPr id="1904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6C34E0-5B02-47F0-8D48-B1B69908549D}" type="slidenum">
              <a:rPr lang="zh-CN" altLang="en-US" smtClean="0"/>
              <a:pPr fontAlgn="base">
                <a:spcBef>
                  <a:spcPct val="0"/>
                </a:spcBef>
                <a:spcAft>
                  <a:spcPct val="0"/>
                </a:spcAft>
                <a:defRPr/>
              </a:pPr>
              <a:t>96</a:t>
            </a:fld>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p:spPr>
      </p:sp>
      <p:sp>
        <p:nvSpPr>
          <p:cNvPr id="1914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9C9D2F-070F-4D93-BD0D-D8737C7C5B3B}" type="slidenum">
              <a:rPr lang="zh-CN" altLang="en-US" smtClean="0"/>
              <a:pPr fontAlgn="base">
                <a:spcBef>
                  <a:spcPct val="0"/>
                </a:spcBef>
                <a:spcAft>
                  <a:spcPct val="0"/>
                </a:spcAft>
                <a:defRPr/>
              </a:pPr>
              <a:t>97</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p:spPr>
      </p:sp>
      <p:sp>
        <p:nvSpPr>
          <p:cNvPr id="1187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87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D57090-25F4-42A2-8D16-EBE5A6CE7234}" type="slidenum">
              <a:rPr lang="zh-CN" altLang="en-US" smtClean="0"/>
              <a:pPr fontAlgn="base">
                <a:spcBef>
                  <a:spcPct val="0"/>
                </a:spcBef>
                <a:spcAft>
                  <a:spcPct val="0"/>
                </a:spcAft>
                <a:defRPr/>
              </a:pPr>
              <a:t>10</a:t>
            </a:fld>
            <a:endParaRPr lang="en-US"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p:spPr>
      </p:sp>
      <p:sp>
        <p:nvSpPr>
          <p:cNvPr id="1925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5A61E2-57E6-4CAB-8C1A-4C64E732D2D0}" type="slidenum">
              <a:rPr lang="zh-CN" altLang="en-US" smtClean="0"/>
              <a:pPr fontAlgn="base">
                <a:spcBef>
                  <a:spcPct val="0"/>
                </a:spcBef>
                <a:spcAft>
                  <a:spcPct val="0"/>
                </a:spcAft>
                <a:defRPr/>
              </a:pPr>
              <a:t>98</a:t>
            </a:fld>
            <a:endParaRPr lang="zh-CN"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p:spPr>
      </p:sp>
      <p:sp>
        <p:nvSpPr>
          <p:cNvPr id="1935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4239E4-9F45-446B-BDEC-6E877C8DA78C}" type="slidenum">
              <a:rPr lang="zh-CN" altLang="en-US" smtClean="0"/>
              <a:pPr fontAlgn="base">
                <a:spcBef>
                  <a:spcPct val="0"/>
                </a:spcBef>
                <a:spcAft>
                  <a:spcPct val="0"/>
                </a:spcAft>
                <a:defRPr/>
              </a:pPr>
              <a:t>99</a:t>
            </a:fld>
            <a:endParaRPr lang="zh-CN"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E822FC-1AC6-4288-856D-9A1068A678A0}" type="slidenum">
              <a:rPr lang="zh-CN" altLang="en-US" smtClean="0"/>
              <a:pPr fontAlgn="base">
                <a:spcBef>
                  <a:spcPct val="0"/>
                </a:spcBef>
                <a:spcAft>
                  <a:spcPct val="0"/>
                </a:spcAft>
                <a:defRPr/>
              </a:pPr>
              <a:t>100</a:t>
            </a:fld>
            <a:endParaRPr lang="zh-CN"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上面挤，下面空</a:t>
            </a:r>
          </a:p>
        </p:txBody>
      </p:sp>
      <p:sp>
        <p:nvSpPr>
          <p:cNvPr id="1873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41A2EE2-8748-47BE-8DE6-874D3ECFA294}" type="slidenum">
              <a:rPr lang="zh-CN" altLang="en-US" smtClean="0"/>
              <a:pPr fontAlgn="base">
                <a:spcBef>
                  <a:spcPct val="0"/>
                </a:spcBef>
                <a:spcAft>
                  <a:spcPct val="0"/>
                </a:spcAft>
                <a:defRPr/>
              </a:pPr>
              <a:t>103</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p:spPr>
      </p:sp>
      <p:sp>
        <p:nvSpPr>
          <p:cNvPr id="1198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2A153F-7CA8-4D58-93BE-3735BDF16F73}" type="slidenum">
              <a:rPr lang="zh-CN" altLang="en-US" smtClean="0"/>
              <a:pPr fontAlgn="base">
                <a:spcBef>
                  <a:spcPct val="0"/>
                </a:spcBef>
                <a:spcAft>
                  <a:spcPct val="0"/>
                </a:spcAft>
                <a:defRPr/>
              </a:pPr>
              <a:t>11</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B32CD55E-91CF-48B5-99E7-8A5FB9C064EB}"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976BE5-5677-4297-92D1-1C8DA3F59BE8}"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E5DC41F-E16C-48E4-9CEE-DDD35465CA72}"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980D792-DAC8-4BC8-9DC8-FE3F4788057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2C5DFFE-7CBB-40B6-A221-0FE939FEA9A8}"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B14FEF1-A261-433A-98DA-0B72B66D9FEE}"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DE319F7-BE3D-4D05-8CAC-4E6437D0A606}"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C03E12-3C72-4B86-A0C9-53AC2B891947}"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AE1DBEA-C411-4C19-9D5F-7255387CC63A}"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49E6ED8-202A-41B8-B49A-9AF1DCC4288B}"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C1E9B33-8A3D-4AB9-9DE6-4BDF86C9D6D5}"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7B1097E-6009-4A2B-90A0-D5D5E0A80941}"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3382641-8B56-4BA8-8F37-FCA5C31F3E1E}"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5DFD1B-3F5B-4B39-9B05-82A1F92B13C4}"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06FCC380-82D3-458D-B76F-E14D0CED5C0A}" type="datetimeFigureOut">
              <a:rPr lang="zh-CN" altLang="en-US"/>
              <a:pPr>
                <a:defRPr/>
              </a:pPr>
              <a:t>2015-9-14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9484F38-4CF0-4804-B63A-4AB83BE9AC0B}"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DD74476-8696-4033-8006-FE67577733F2}" type="datetimeFigureOut">
              <a:rPr lang="zh-CN" altLang="en-US"/>
              <a:pPr>
                <a:defRPr/>
              </a:pPr>
              <a:t>2015-9-14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263B8AE-5F23-4BDD-9783-7F7654843B51}"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C383163-B722-4B66-8F6C-C948F8AB22AB}" type="datetimeFigureOut">
              <a:rPr lang="zh-CN" altLang="en-US"/>
              <a:pPr>
                <a:defRPr/>
              </a:pPr>
              <a:t>2015-9-14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45E198D-6CD6-43CA-B3A8-377DF6DB2645}"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2D88288-2E6F-4689-9D2E-8A5D6FE240C6}"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235CFF2-3CB6-410D-8288-26199D57FC0B}"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85062C1-3276-4CBA-9400-59D6F551B795}"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F2F7AF5-65D0-4DA8-A7C7-34CEC1565D6B}"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0E44834-A0BE-44BF-85F9-A0BDE3176E3F}"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CA1E0A8-131A-4A32-8F8E-8C34FEFBDCFE}"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CD9B57A-264B-484C-9602-55DE63552424}"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DF95C0-6A8B-4B3D-B7C4-BFDC6129C123}"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FB8E7B9-A149-48D4-91BF-8E8DB5078B40}"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D1F23B0-62B6-4AD3-A1A0-1F8C8200FFE5}"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D791568-DAA9-49C1-BE42-3FE4037131F4}"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122A139-0446-483C-8742-4FFD64F28C02}" type="slidenum">
              <a:rPr lang="zh-CN" altLang="en-US"/>
              <a:pPr>
                <a:defRPr/>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FC095C7-6605-4810-96DE-F7CDCC8941C0}"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BD026A5-3E70-4AD4-B5DB-22F9FDAB5B26}" type="slidenum">
              <a:rPr lang="zh-CN" altLang="en-US"/>
              <a:pPr>
                <a:defRPr/>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C023494-21C7-465C-B569-5F4FD5C74A55}"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C864944-F68D-40E3-80CF-D456DB68B07F}" type="slidenum">
              <a:rPr lang="zh-CN" altLang="en-US"/>
              <a:pPr>
                <a:defRPr/>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2256247-B7D7-4470-A8FB-6EF2619EB8BC}"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ED25F9-6516-4C9B-A05F-FB34FF9115E4}" type="slidenum">
              <a:rPr lang="zh-CN" altLang="en-US"/>
              <a:pPr>
                <a:defRPr/>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70557A9-0D37-46B0-887F-2C6B0BD373EA}" type="datetimeFigureOut">
              <a:rPr lang="zh-CN" altLang="en-US"/>
              <a:pPr>
                <a:defRPr/>
              </a:pPr>
              <a:t>2015-9-14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50E704A-2D2E-4CA8-8400-883B2151A20A}" type="slidenum">
              <a:rPr lang="zh-CN" altLang="en-US"/>
              <a:pPr>
                <a:defRPr/>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91841AB-E880-4403-B86E-A13363AB7D9E}" type="datetimeFigureOut">
              <a:rPr lang="zh-CN" altLang="en-US"/>
              <a:pPr>
                <a:defRPr/>
              </a:pPr>
              <a:t>2015-9-14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CE2DEB7-54BB-43B9-AE32-54536836D69D}" type="slidenum">
              <a:rPr lang="zh-CN" altLang="en-US"/>
              <a:pPr>
                <a:defRPr/>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9908A5E-3E72-438F-A78C-583E7F8CFC46}" type="datetimeFigureOut">
              <a:rPr lang="zh-CN" altLang="en-US"/>
              <a:pPr>
                <a:defRPr/>
              </a:pPr>
              <a:t>2015-9-14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F4187C9-365B-4706-88E5-7A4DA12E9A04}"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1438D61-EA77-4F3D-A43E-41FD3E8DB988}"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DAFF19-9064-45AE-8DC4-133A5AF29C69}"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D503290-4B98-4836-835A-FB3A8E98AC98}"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B3CDAC7-7918-4A25-831E-F67A0C4EE8A4}" type="slidenum">
              <a:rPr lang="zh-CN" altLang="en-US"/>
              <a:pPr>
                <a:defRPr/>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4269012-BCD1-4EA6-A00D-10DA326362CA}"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88F0C1C-8500-455E-9D05-3865FF1CCA1D}" type="slidenum">
              <a:rPr lang="zh-CN" altLang="en-US"/>
              <a:pPr>
                <a:defRPr/>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3D9D527-B889-4D54-BF22-F5E6D798A811}"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C3C03BF-BA88-450F-99AB-2D271CF04AAB}"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B2870CF-8EF6-4910-B94F-6CC2D3305C24}" type="datetimeFigureOut">
              <a:rPr lang="zh-CN" altLang="en-US"/>
              <a:pPr>
                <a:defRPr/>
              </a:pPr>
              <a:t>2015-9-14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C43E621-DE40-42FF-9BF8-D0AB2F8203F9}"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CCD3636-0715-4940-9F6C-5CF731005678}"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5E8D5CF-6B07-4E8C-9795-FFDB6D442DB2}"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61FEE3E-6F1D-4861-A35C-974D64CBC741}" type="datetimeFigureOut">
              <a:rPr lang="zh-CN" altLang="en-US"/>
              <a:pPr>
                <a:defRPr/>
              </a:pPr>
              <a:t>2015-9-14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1421A4E-B50A-4CB7-B276-3A82660C3D05}"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3C84140-D565-4FC6-A60F-EE672B65C343}" type="datetimeFigureOut">
              <a:rPr lang="zh-CN" altLang="en-US"/>
              <a:pPr>
                <a:defRPr/>
              </a:pPr>
              <a:t>2015-9-14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9C16713-B2AD-44B7-912D-84BD6B9B4A3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7383D37-EDF2-42FD-953C-1B4336E48682}" type="datetimeFigureOut">
              <a:rPr lang="zh-CN" altLang="en-US"/>
              <a:pPr>
                <a:defRPr/>
              </a:pPr>
              <a:t>2015-9-14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05A1CDC-6742-4394-91C6-943A80D8C7FE}"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6A72F5D-F9AB-497F-8FCD-608EAC02B1EB}"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0AD00C1-80E3-46C4-B90B-91140E02195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043B69-C0CA-49AD-8C33-40FA8536B574}" type="datetimeFigureOut">
              <a:rPr lang="zh-CN" altLang="en-US"/>
              <a:pPr>
                <a:defRPr/>
              </a:pPr>
              <a:t>2015-9-14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7104E7A-A5F0-43A5-9049-F24B08056B0A}"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5EE484D-6716-447F-99F5-CE78E19A76FC}" type="datetimeFigureOut">
              <a:rPr lang="zh-CN" altLang="en-US"/>
              <a:pPr>
                <a:defRPr/>
              </a:pPr>
              <a:t>2015-9-14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64DC28B3-5B08-41CA-B59D-444C74DD53D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AD352430-17EA-45C3-AC95-302790A5B53F}" type="datetimeFigureOut">
              <a:rPr lang="zh-CN" altLang="en-US"/>
              <a:pPr>
                <a:defRPr/>
              </a:pPr>
              <a:t>2015-9-14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9A2722E6-5F06-4DE8-961D-33C6EB52894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ea typeface="+mn-ea"/>
              </a:defRPr>
            </a:lvl1pPr>
          </a:lstStyle>
          <a:p>
            <a:pPr>
              <a:defRPr/>
            </a:pPr>
            <a:fld id="{128DE279-3A85-41E0-8BAC-D630EE718E58}" type="datetimeFigureOut">
              <a:rPr lang="zh-CN" altLang="en-US"/>
              <a:pPr>
                <a:defRPr/>
              </a:pPr>
              <a:t>2015-9-14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7CFF15B7-91A9-4345-981B-DCCE454593D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50.png"/><Relationship Id="rId7" Type="http://schemas.openxmlformats.org/officeDocument/2006/relationships/image" Target="../media/image15.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01.xml"/><Relationship Id="rId4" Type="http://schemas.openxmlformats.org/officeDocument/2006/relationships/image" Target="../media/image51.png"/><Relationship Id="rId9" Type="http://schemas.openxmlformats.org/officeDocument/2006/relationships/image" Target="../media/image16.jpeg"/></Relationships>
</file>

<file path=ppt/slides/_rels/slide10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100.xml"/><Relationship Id="rId1" Type="http://schemas.openxmlformats.org/officeDocument/2006/relationships/slideLayout" Target="../slideLayouts/slideLayout7.xml"/><Relationship Id="rId5" Type="http://schemas.openxmlformats.org/officeDocument/2006/relationships/slide" Target="slide101.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slide" Target="slide101.xml"/><Relationship Id="rId5" Type="http://schemas.openxmlformats.org/officeDocument/2006/relationships/image" Target="../media/image50.png"/><Relationship Id="rId4" Type="http://schemas.openxmlformats.org/officeDocument/2006/relationships/image" Target="../media/image15.jpeg"/></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audio" Target="../media/audio3.wav"/></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audio" Target="../media/audio4.wav"/><Relationship Id="rId5" Type="http://schemas.openxmlformats.org/officeDocument/2006/relationships/image" Target="../media/image15.jpeg"/><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7.jpeg"/><Relationship Id="rId7" Type="http://schemas.openxmlformats.org/officeDocument/2006/relationships/slide" Target="slide6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1.xml"/><Relationship Id="rId10" Type="http://schemas.openxmlformats.org/officeDocument/2006/relationships/image" Target="../media/image11.png"/><Relationship Id="rId4" Type="http://schemas.openxmlformats.org/officeDocument/2006/relationships/image" Target="../media/image28.png"/><Relationship Id="rId9"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slide" Target="slide2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image" Target="../media/image28.png"/><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100.xml"/><Relationship Id="rId5" Type="http://schemas.openxmlformats.org/officeDocument/2006/relationships/image" Target="../media/image10.png"/><Relationship Id="rId10" Type="http://schemas.openxmlformats.org/officeDocument/2006/relationships/slide" Target="slide20.xml"/><Relationship Id="rId4" Type="http://schemas.openxmlformats.org/officeDocument/2006/relationships/slide" Target="slide75.xml"/><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slide" Target="slide2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5.jpeg"/><Relationship Id="rId4" Type="http://schemas.openxmlformats.org/officeDocument/2006/relationships/slide" Target="slide20.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4.png"/><Relationship Id="rId7" Type="http://schemas.openxmlformats.org/officeDocument/2006/relationships/slide" Target="slide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slide" Target="slide6.xml"/><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slide" Target="slide4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slide" Target="slide43.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slide" Target="slide4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slide" Target="slide43.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slide" Target="slide43.xml"/><Relationship Id="rId5" Type="http://schemas.openxmlformats.org/officeDocument/2006/relationships/image" Target="../media/image28.png"/><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28.png"/><Relationship Id="rId4" Type="http://schemas.openxmlformats.org/officeDocument/2006/relationships/image" Target="../media/image37.jpeg"/></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slide" Target="slide43.xml"/><Relationship Id="rId5" Type="http://schemas.openxmlformats.org/officeDocument/2006/relationships/image" Target="../media/image28.png"/><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6.jpeg"/><Relationship Id="rId7"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15.jpeg"/><Relationship Id="rId4" Type="http://schemas.openxmlformats.org/officeDocument/2006/relationships/slide" Target="slide20.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slide" Target="slide64.xml"/><Relationship Id="rId2"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65.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5.jpeg"/></Relationships>
</file>

<file path=ppt/slides/_rels/slide66.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5.jpe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slide" Target="slide64.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slide" Target="slide6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5.jpeg"/><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0.gif"/><Relationship Id="rId7"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72.xml"/><Relationship Id="rId4" Type="http://schemas.openxmlformats.org/officeDocument/2006/relationships/image" Target="../media/image41.png"/><Relationship Id="rId9" Type="http://schemas.openxmlformats.org/officeDocument/2006/relationships/slide" Target="slide64.xml"/></Relationships>
</file>

<file path=ppt/slides/_rels/slide7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notesSlide" Target="../notesSlides/notesSlide54.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ideo" Target="file:///F:\heep&#26032;&#35270;&#37326;&#35835;&#20889;3&#35838;&#20214;\B3U2\Unit%202%20Section%20A\How%20To%20Overcome%20Any%20Fear.wmv" TargetMode="External"/><Relationship Id="rId6" Type="http://schemas.openxmlformats.org/officeDocument/2006/relationships/slide" Target="slide70.xml"/><Relationship Id="rId5" Type="http://schemas.openxmlformats.org/officeDocument/2006/relationships/image" Target="../media/image43.png"/><Relationship Id="rId10" Type="http://schemas.openxmlformats.org/officeDocument/2006/relationships/slide" Target="slide64.xml"/><Relationship Id="rId4" Type="http://schemas.openxmlformats.org/officeDocument/2006/relationships/hyperlink" Target="bodylanguage.3gp" TargetMode="External"/><Relationship Id="rId9"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image" Target="../media/image28.png"/><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image" Target="../media/image28.png"/><Relationship Id="rId4" Type="http://schemas.openxmlformats.org/officeDocument/2006/relationships/image" Target="../media/image42.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64.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jpeg"/><Relationship Id="rId4" Type="http://schemas.openxmlformats.org/officeDocument/2006/relationships/image" Target="../media/image15.jpeg"/></Relationships>
</file>

<file path=ppt/slides/_rels/slide75.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notesSlide" Target="../notesSlides/notesSlide58.xml"/><Relationship Id="rId7" Type="http://schemas.openxmlformats.org/officeDocument/2006/relationships/slide" Target="slide7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46.png"/><Relationship Id="rId10" Type="http://schemas.openxmlformats.org/officeDocument/2006/relationships/slide" Target="slide4.xml"/><Relationship Id="rId4" Type="http://schemas.openxmlformats.org/officeDocument/2006/relationships/image" Target="../media/image27.jpeg"/><Relationship Id="rId9" Type="http://schemas.openxmlformats.org/officeDocument/2006/relationships/slide" Target="slide95.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slide" Target="slide75.xml"/><Relationship Id="rId7"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6.png"/><Relationship Id="rId4" Type="http://schemas.openxmlformats.org/officeDocument/2006/relationships/image" Target="../media/image15.jpe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slide" Target="slide76.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file:///F:\heep&#26032;&#35270;&#37326;&#35835;&#20889;3&#35838;&#20214;\B3U2\Unit%202%20Section%20A\Unit%202%20Pre-reading%20activities.mp3"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slide" Target="slide75.xml"/><Relationship Id="rId7"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46.png"/><Relationship Id="rId4" Type="http://schemas.openxmlformats.org/officeDocument/2006/relationships/image" Target="../media/image15.jpeg"/></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slide" Target="slide76.xml"/></Relationships>
</file>

<file path=ppt/slides/_rels/slide89.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notesSlide" Target="../notesSlides/notesSlide7.xml"/><Relationship Id="rId7" Type="http://schemas.openxmlformats.org/officeDocument/2006/relationships/slide" Target="slide19.xml"/><Relationship Id="rId2" Type="http://schemas.openxmlformats.org/officeDocument/2006/relationships/slideLayout" Target="../slideLayouts/slideLayout2.xml"/><Relationship Id="rId1" Type="http://schemas.openxmlformats.org/officeDocument/2006/relationships/audio" Target="file:///F:\heep&#26032;&#35270;&#37326;&#35835;&#20889;3&#35838;&#20214;\B3U2\Unit%202%20Section%20A\Unit%202%20Pre-reading%20activities.mp3" TargetMode="External"/><Relationship Id="rId6" Type="http://schemas.openxmlformats.org/officeDocument/2006/relationships/image" Target="../media/image24.png"/><Relationship Id="rId5" Type="http://schemas.openxmlformats.org/officeDocument/2006/relationships/slide" Target="slide14.xml"/><Relationship Id="rId4" Type="http://schemas.openxmlformats.org/officeDocument/2006/relationships/image" Target="../media/image22.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5.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slide" Target="slide75.xml"/><Relationship Id="rId5" Type="http://schemas.openxmlformats.org/officeDocument/2006/relationships/image" Target="../media/image35.png"/><Relationship Id="rId4" Type="http://schemas.openxmlformats.org/officeDocument/2006/relationships/slide" Target="slide76.xml"/></Relationships>
</file>

<file path=ppt/slides/_rels/slide91.xml.rels><?xml version="1.0" encoding="UTF-8" standalone="yes"?>
<Relationships xmlns="http://schemas.openxmlformats.org/package/2006/relationships"><Relationship Id="rId3" Type="http://schemas.openxmlformats.org/officeDocument/2006/relationships/slide" Target="slide75.xml"/><Relationship Id="rId7" Type="http://schemas.openxmlformats.org/officeDocument/2006/relationships/image" Target="../media/image48.jpe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slide" Target="slide91.xml"/><Relationship Id="rId5" Type="http://schemas.openxmlformats.org/officeDocument/2006/relationships/image" Target="../media/image46.png"/><Relationship Id="rId4" Type="http://schemas.openxmlformats.org/officeDocument/2006/relationships/image" Target="../media/image15.jpeg"/></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slide" Target="slide91.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slide" Target="slide91.xml"/></Relationships>
</file>

<file path=ppt/slides/_rels/slide9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46.png"/><Relationship Id="rId4" Type="http://schemas.openxmlformats.org/officeDocument/2006/relationships/image" Target="../media/image15.jpeg"/></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5.jpeg"/><Relationship Id="rId4" Type="http://schemas.openxmlformats.org/officeDocument/2006/relationships/slide" Target="slide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16"/>
          <p:cNvGrpSpPr>
            <a:grpSpLocks/>
          </p:cNvGrpSpPr>
          <p:nvPr/>
        </p:nvGrpSpPr>
        <p:grpSpPr bwMode="auto">
          <a:xfrm>
            <a:off x="0" y="0"/>
            <a:ext cx="9144000" cy="6858000"/>
            <a:chOff x="0" y="0"/>
            <a:chExt cx="9144000" cy="6858000"/>
          </a:xfrm>
        </p:grpSpPr>
        <p:sp>
          <p:nvSpPr>
            <p:cNvPr id="32"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107" name="图片 4" descr="新视野大学ppt首页标题字-02.png"/>
            <p:cNvPicPr>
              <a:picLocks noChangeAspect="1"/>
            </p:cNvPicPr>
            <p:nvPr/>
          </p:nvPicPr>
          <p:blipFill>
            <a:blip r:embed="rId3"/>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p>
          </p:txBody>
        </p:sp>
        <p:grpSp>
          <p:nvGrpSpPr>
            <p:cNvPr id="4109" name="组合 14"/>
            <p:cNvGrpSpPr>
              <a:grpSpLocks/>
            </p:cNvGrpSpPr>
            <p:nvPr/>
          </p:nvGrpSpPr>
          <p:grpSpPr bwMode="auto">
            <a:xfrm>
              <a:off x="1943100" y="1412875"/>
              <a:ext cx="4516437" cy="2659067"/>
              <a:chOff x="3836683" y="195242"/>
              <a:chExt cx="4807019" cy="3863706"/>
            </a:xfrm>
          </p:grpSpPr>
          <p:sp>
            <p:nvSpPr>
              <p:cNvPr id="24" name="矩形 23"/>
              <p:cNvSpPr/>
              <p:nvPr/>
            </p:nvSpPr>
            <p:spPr>
              <a:xfrm>
                <a:off x="5428322" y="195242"/>
                <a:ext cx="1571363" cy="1903017"/>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7072340" y="2199753"/>
                <a:ext cx="1571363" cy="185918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3836683" y="2188219"/>
                <a:ext cx="1493640" cy="1859189"/>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sp>
          <p:nvSpPr>
            <p:cNvPr id="27" name="Text Box 14"/>
            <p:cNvSpPr txBox="1">
              <a:spLocks noChangeArrowheads="1"/>
            </p:cNvSpPr>
            <p:nvPr/>
          </p:nvSpPr>
          <p:spPr bwMode="auto">
            <a:xfrm>
              <a:off x="677863" y="4918075"/>
              <a:ext cx="7572375" cy="584200"/>
            </a:xfrm>
            <a:prstGeom prst="rect">
              <a:avLst/>
            </a:prstGeom>
            <a:noFill/>
            <a:ln w="9525">
              <a:noFill/>
              <a:miter lim="800000"/>
              <a:headEnd/>
              <a:tailEnd/>
            </a:ln>
            <a:effectLst>
              <a:outerShdw sx="1000" sy="1000" algn="ctr" rotWithShape="0">
                <a:schemeClr val="tx2"/>
              </a:outerShdw>
            </a:effectLst>
          </p:spPr>
          <p:txBody>
            <a:bodyPr>
              <a:spAutoFit/>
            </a:bodyPr>
            <a:lstStyle/>
            <a:p>
              <a:pPr algn="ctr" fontAlgn="auto" latinLnBrk="1">
                <a:spcBef>
                  <a:spcPct val="50000"/>
                </a:spcBef>
                <a:spcAft>
                  <a:spcPts val="0"/>
                </a:spcAft>
                <a:defRPr/>
              </a:pPr>
              <a:r>
                <a:rPr lang="en-US" altLang="zh-CN" sz="3200" b="1" dirty="0">
                  <a:solidFill>
                    <a:schemeClr val="accent3">
                      <a:lumMod val="50000"/>
                    </a:schemeClr>
                  </a:solidFill>
                  <a:latin typeface="Georgia" pitchFamily="18" charset="0"/>
                  <a:ea typeface="Gulim" pitchFamily="34" charset="-127"/>
                </a:rPr>
                <a:t>Swimming through fear</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2388" y="4292600"/>
              <a:ext cx="6499225" cy="646113"/>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2 Section A</a:t>
              </a:r>
            </a:p>
          </p:txBody>
        </p:sp>
      </p:grpSp>
      <p:sp>
        <p:nvSpPr>
          <p:cNvPr id="4099" name="TextBox 45"/>
          <p:cNvSpPr txBox="1">
            <a:spLocks noChangeArrowheads="1"/>
          </p:cNvSpPr>
          <p:nvPr/>
        </p:nvSpPr>
        <p:spPr bwMode="auto">
          <a:xfrm>
            <a:off x="179388" y="6318250"/>
            <a:ext cx="10072687" cy="523875"/>
          </a:xfrm>
          <a:prstGeom prst="rect">
            <a:avLst/>
          </a:prstGeom>
          <a:noFill/>
          <a:ln w="9525">
            <a:noFill/>
            <a:miter lim="800000"/>
            <a:headEnd/>
            <a:tailEnd/>
          </a:ln>
        </p:spPr>
        <p:txBody>
          <a:bodyPr>
            <a:spAutoFit/>
          </a:bodyPr>
          <a:lstStyle/>
          <a:p>
            <a:r>
              <a:rPr lang="en-US" altLang="zh-CN" sz="1400" b="1">
                <a:solidFill>
                  <a:schemeClr val="bg1"/>
                </a:solidFill>
                <a:latin typeface="Bodoni MT Condensed"/>
              </a:rPr>
              <a:t>FOREIGN LANGUAGE TEACHING AND RESEARCH PRESS      </a:t>
            </a:r>
          </a:p>
          <a:p>
            <a:r>
              <a:rPr lang="en-US" altLang="zh-CN" sz="1400" b="1">
                <a:solidFill>
                  <a:schemeClr val="bg1"/>
                </a:solidFill>
                <a:latin typeface="Bodoni MT Condensed"/>
              </a:rPr>
              <a:t>AIR FORCE ENGINEERING UNIVERSITY</a:t>
            </a:r>
            <a:endParaRPr lang="zh-CN" altLang="en-US" sz="1400" b="1">
              <a:solidFill>
                <a:schemeClr val="bg1"/>
              </a:solidFill>
              <a:latin typeface="Bodoni MT Condensed"/>
            </a:endParaRPr>
          </a:p>
        </p:txBody>
      </p:sp>
      <p:pic>
        <p:nvPicPr>
          <p:cNvPr id="19" name="Picture 12" descr="D:\找图\新视野读写3\新视野读写3册 大图原图\新视野大学英语（第三版）读写教程3 课首图 黑白图\U2\新视野大学英语（第三版）读写教程3 128372006.tif"/>
          <p:cNvPicPr>
            <a:picLocks noChangeAspect="1" noChangeArrowheads="1"/>
          </p:cNvPicPr>
          <p:nvPr/>
        </p:nvPicPr>
        <p:blipFill>
          <a:blip r:embed="rId4"/>
          <a:srcRect r="34312"/>
          <a:stretch>
            <a:fillRect/>
          </a:stretch>
        </p:blipFill>
        <p:spPr bwMode="auto">
          <a:xfrm>
            <a:off x="1943100" y="1472878"/>
            <a:ext cx="1403350" cy="1265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13" descr="D:\找图\新视野读写3\新视野读写3册 大图原图\新视野大学英语（第三版）读写教程3 103058113.jpg"/>
          <p:cNvPicPr>
            <a:picLocks noChangeAspect="1" noChangeArrowheads="1"/>
          </p:cNvPicPr>
          <p:nvPr/>
        </p:nvPicPr>
        <p:blipFill>
          <a:blip r:embed="rId5" cstate="print"/>
          <a:srcRect l="11641" r="13477"/>
          <a:stretch>
            <a:fillRect/>
          </a:stretch>
        </p:blipFill>
        <p:spPr bwMode="auto">
          <a:xfrm>
            <a:off x="357158" y="2823402"/>
            <a:ext cx="1493838" cy="126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19"/>
          <p:cNvPicPr>
            <a:picLocks noChangeAspect="1" noChangeArrowheads="1"/>
          </p:cNvPicPr>
          <p:nvPr/>
        </p:nvPicPr>
        <p:blipFill>
          <a:blip r:embed="rId6" cstate="print"/>
          <a:srcRect r="27424"/>
          <a:stretch>
            <a:fillRect/>
          </a:stretch>
        </p:blipFill>
        <p:spPr bwMode="auto">
          <a:xfrm>
            <a:off x="3438524" y="2813354"/>
            <a:ext cx="1476375" cy="12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ext uri="{91240B29-F687-4F45-9708-019B960494DF}"/>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2015年修改\图片2.jpg"/>
          <p:cNvPicPr>
            <a:picLocks noChangeAspect="1" noChangeArrowheads="1"/>
          </p:cNvPicPr>
          <p:nvPr/>
        </p:nvPicPr>
        <p:blipFill>
          <a:blip r:embed="rId3"/>
          <a:srcRect/>
          <a:stretch>
            <a:fillRect/>
          </a:stretch>
        </p:blipFill>
        <p:spPr bwMode="auto">
          <a:xfrm>
            <a:off x="971550" y="2357438"/>
            <a:ext cx="6946900" cy="2727325"/>
          </a:xfrm>
          <a:prstGeom prst="rect">
            <a:avLst/>
          </a:prstGeom>
          <a:noFill/>
          <a:ln w="9525">
            <a:noFill/>
            <a:miter lim="800000"/>
            <a:headEnd/>
            <a:tailEnd/>
          </a:ln>
        </p:spPr>
      </p:pic>
      <p:sp>
        <p:nvSpPr>
          <p:cNvPr id="13315"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 name="矩形 19"/>
          <p:cNvSpPr>
            <a:spLocks noChangeArrowheads="1"/>
          </p:cNvSpPr>
          <p:nvPr/>
        </p:nvSpPr>
        <p:spPr bwMode="auto">
          <a:xfrm>
            <a:off x="1547813" y="2924175"/>
            <a:ext cx="6121400" cy="1682750"/>
          </a:xfrm>
          <a:prstGeom prst="rect">
            <a:avLst/>
          </a:prstGeom>
          <a:noFill/>
          <a:ln w="9525">
            <a:noFill/>
            <a:miter lim="800000"/>
            <a:headEnd/>
            <a:tailEnd/>
          </a:ln>
        </p:spPr>
        <p:txBody>
          <a:bodyPr>
            <a:spAutoFit/>
          </a:bodyPr>
          <a:lstStyle/>
          <a:p>
            <a:pPr>
              <a:lnSpc>
                <a:spcPts val="3100"/>
              </a:lnSpc>
            </a:pPr>
            <a:r>
              <a:rPr lang="en-US" altLang="zh-CN" sz="2400"/>
              <a:t>Jack’s problem is solved by a carpenter. He told Jack to cut the legs off the bed. And then Jack was certain that nobody was sleeping under it when he got into bed.</a:t>
            </a:r>
            <a:endParaRPr lang="zh-CN" altLang="en-US" sz="2400">
              <a:latin typeface="Helvetica" pitchFamily="34" charset="0"/>
              <a:ea typeface="楷体_GB2312" pitchFamily="49" charset="-122"/>
            </a:endParaRPr>
          </a:p>
        </p:txBody>
      </p:sp>
      <p:sp>
        <p:nvSpPr>
          <p:cNvPr id="13322" name="矩形 18"/>
          <p:cNvSpPr>
            <a:spLocks noChangeArrowheads="1"/>
          </p:cNvSpPr>
          <p:nvPr/>
        </p:nvSpPr>
        <p:spPr bwMode="auto">
          <a:xfrm>
            <a:off x="684213" y="1341438"/>
            <a:ext cx="7499350" cy="460375"/>
          </a:xfrm>
          <a:prstGeom prst="rect">
            <a:avLst/>
          </a:prstGeom>
          <a:noFill/>
          <a:ln w="9525">
            <a:noFill/>
            <a:miter lim="800000"/>
            <a:headEnd/>
            <a:tailEnd/>
          </a:ln>
        </p:spPr>
        <p:txBody>
          <a:bodyPr>
            <a:spAutoFit/>
          </a:bodyPr>
          <a:lstStyle/>
          <a:p>
            <a:pPr marL="273050" indent="-273050" eaLnBrk="0" hangingPunct="0"/>
            <a:r>
              <a:rPr lang="en-US" altLang="zh-CN" sz="2400">
                <a:latin typeface="Helvetica" pitchFamily="34" charset="0"/>
                <a:ea typeface="楷体_GB2312" pitchFamily="49" charset="-122"/>
              </a:rPr>
              <a:t>1. By whom is Jack’s problem solved? How?</a:t>
            </a:r>
          </a:p>
        </p:txBody>
      </p:sp>
      <p:sp>
        <p:nvSpPr>
          <p:cNvPr id="13323" name="矩形 12"/>
          <p:cNvSpPr>
            <a:spLocks noChangeArrowheads="1"/>
          </p:cNvSpPr>
          <p:nvPr/>
        </p:nvSpPr>
        <p:spPr bwMode="auto">
          <a:xfrm>
            <a:off x="5211763" y="427038"/>
            <a:ext cx="4075112" cy="57308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Listen and talk</a:t>
            </a:r>
            <a:endParaRPr lang="zh-CN" altLang="en-US" sz="2400" b="1">
              <a:solidFill>
                <a:srgbClr val="0070C0"/>
              </a:solidFill>
              <a:latin typeface="Helvetica" pitchFamily="34" charset="0"/>
              <a:ea typeface="Helvetica Neue"/>
              <a:cs typeface="Helvetica Neue"/>
            </a:endParaRPr>
          </a:p>
        </p:txBody>
      </p:sp>
      <p:pic>
        <p:nvPicPr>
          <p:cNvPr id="13" name="Picture 3"/>
          <p:cNvPicPr>
            <a:picLocks noChangeAspect="1" noChangeArrowheads="1"/>
          </p:cNvPicPr>
          <p:nvPr/>
        </p:nvPicPr>
        <p:blipFill>
          <a:blip r:embed="rId4"/>
          <a:srcRect/>
          <a:stretch>
            <a:fillRect/>
          </a:stretch>
        </p:blipFill>
        <p:spPr bwMode="auto">
          <a:xfrm>
            <a:off x="-7938" y="9525"/>
            <a:ext cx="4645010" cy="1187450"/>
          </a:xfrm>
          <a:prstGeom prst="rect">
            <a:avLst/>
          </a:prstGeom>
          <a:noFill/>
          <a:ln w="9525">
            <a:noFill/>
            <a:miter lim="800000"/>
            <a:headEnd/>
            <a:tailEnd/>
          </a:ln>
        </p:spPr>
      </p:pic>
      <p:sp>
        <p:nvSpPr>
          <p:cNvPr id="14" name="TextBox 13"/>
          <p:cNvSpPr txBox="1"/>
          <p:nvPr/>
        </p:nvSpPr>
        <p:spPr bwMode="auto">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组合 18"/>
          <p:cNvGrpSpPr>
            <a:grpSpLocks/>
          </p:cNvGrpSpPr>
          <p:nvPr/>
        </p:nvGrpSpPr>
        <p:grpSpPr bwMode="auto">
          <a:xfrm>
            <a:off x="0" y="0"/>
            <a:ext cx="9144000" cy="6640513"/>
            <a:chOff x="0" y="0"/>
            <a:chExt cx="9144028" cy="6639957"/>
          </a:xfrm>
        </p:grpSpPr>
        <p:pic>
          <p:nvPicPr>
            <p:cNvPr id="105479" name="Picture 3"/>
            <p:cNvPicPr>
              <a:picLocks noChangeAspect="1" noChangeArrowheads="1"/>
            </p:cNvPicPr>
            <p:nvPr/>
          </p:nvPicPr>
          <p:blipFill>
            <a:blip r:embed="rId3"/>
            <a:srcRect/>
            <a:stretch>
              <a:fillRect/>
            </a:stretch>
          </p:blipFill>
          <p:spPr bwMode="auto">
            <a:xfrm rot="10800000">
              <a:off x="3610218" y="4054335"/>
              <a:ext cx="5512187" cy="1606911"/>
            </a:xfrm>
            <a:prstGeom prst="rect">
              <a:avLst/>
            </a:prstGeom>
            <a:noFill/>
            <a:ln w="9525">
              <a:noFill/>
              <a:miter lim="800000"/>
              <a:headEnd/>
              <a:tailEnd/>
            </a:ln>
          </p:spPr>
        </p:pic>
        <p:sp>
          <p:nvSpPr>
            <p:cNvPr id="23" name="TextBox 22"/>
            <p:cNvSpPr txBox="1"/>
            <p:nvPr/>
          </p:nvSpPr>
          <p:spPr>
            <a:xfrm>
              <a:off x="5697837" y="3625650"/>
              <a:ext cx="1863921" cy="400110"/>
            </a:xfrm>
            <a:prstGeom prst="rect">
              <a:avLst/>
            </a:prstGeom>
            <a:noFill/>
          </p:spPr>
          <p:txBody>
            <a:bodyPr>
              <a:spAutoFit/>
            </a:bodyPr>
            <a:lstStyle/>
            <a:p>
              <a:pPr fontAlgn="auto">
                <a:spcBef>
                  <a:spcPts val="0"/>
                </a:spcBef>
                <a:spcAft>
                  <a:spcPts val="0"/>
                </a:spcAft>
                <a:defRPr/>
              </a:pPr>
              <a:r>
                <a:rPr lang="en-US" altLang="zh-CN" sz="2000" dirty="0">
                  <a:ln w="18415" cmpd="sng">
                    <a:solidFill>
                      <a:srgbClr val="FFFFFF"/>
                    </a:solidFill>
                    <a:prstDash val="solid"/>
                  </a:ln>
                  <a:solidFill>
                    <a:schemeClr val="bg1"/>
                  </a:solidFill>
                  <a:latin typeface="+mj-lt"/>
                  <a:ea typeface="+mn-ea"/>
                </a:rPr>
                <a:t>Thematic study</a:t>
              </a:r>
            </a:p>
          </p:txBody>
        </p:sp>
        <p:sp>
          <p:nvSpPr>
            <p:cNvPr id="14" name="Rectangle 10"/>
            <p:cNvSpPr/>
            <p:nvPr/>
          </p:nvSpPr>
          <p:spPr>
            <a:xfrm>
              <a:off x="0" y="0"/>
              <a:ext cx="9144028"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3" name="Picture 5"/>
            <p:cNvPicPr>
              <a:picLocks noChangeAspect="1" noChangeArrowheads="1"/>
            </p:cNvPicPr>
            <p:nvPr/>
          </p:nvPicPr>
          <p:blipFill>
            <a:blip r:embed="rId4"/>
            <a:srcRect/>
            <a:stretch>
              <a:fillRect/>
            </a:stretch>
          </p:blipFill>
          <p:spPr bwMode="auto">
            <a:xfrm>
              <a:off x="5943618" y="1341326"/>
              <a:ext cx="3200410" cy="628597"/>
            </a:xfrm>
            <a:prstGeom prst="rect">
              <a:avLst/>
            </a:prstGeom>
            <a:ln>
              <a:noFill/>
            </a:ln>
            <a:effectLst>
              <a:outerShdw blurRad="292100" dist="139700" dir="2700000" algn="tl" rotWithShape="0">
                <a:srgbClr val="333333">
                  <a:alpha val="65000"/>
                </a:srgbClr>
              </a:outerShdw>
            </a:effectLst>
            <a:extLst/>
          </p:spPr>
        </p:pic>
        <p:sp>
          <p:nvSpPr>
            <p:cNvPr id="16" name="Rectangle 22"/>
            <p:cNvSpPr>
              <a:spLocks noChangeArrowheads="1"/>
            </p:cNvSpPr>
            <p:nvPr/>
          </p:nvSpPr>
          <p:spPr bwMode="auto">
            <a:xfrm>
              <a:off x="5770581" y="1412757"/>
              <a:ext cx="3363922" cy="461924"/>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2400" dirty="0">
                  <a:solidFill>
                    <a:srgbClr val="000000"/>
                  </a:solidFill>
                  <a:latin typeface="Helvetica" pitchFamily="34" charset="0"/>
                  <a:ea typeface="+mn-ea"/>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05484" name="Picture 3"/>
            <p:cNvPicPr>
              <a:picLocks noChangeAspect="1" noChangeArrowheads="1"/>
            </p:cNvPicPr>
            <p:nvPr/>
          </p:nvPicPr>
          <p:blipFill>
            <a:blip r:embed="rId3"/>
            <a:srcRect/>
            <a:stretch>
              <a:fillRect/>
            </a:stretch>
          </p:blipFill>
          <p:spPr bwMode="auto">
            <a:xfrm rot="10800000">
              <a:off x="3610219" y="2214554"/>
              <a:ext cx="5533809" cy="1839782"/>
            </a:xfrm>
            <a:prstGeom prst="rect">
              <a:avLst/>
            </a:prstGeom>
            <a:noFill/>
            <a:ln w="9525">
              <a:noFill/>
              <a:miter lim="800000"/>
              <a:headEnd/>
              <a:tailEnd/>
            </a:ln>
          </p:spPr>
        </p:pic>
        <p:sp>
          <p:nvSpPr>
            <p:cNvPr id="26" name="TextBox 25">
              <a:hlinkClick r:id="rId5" action="ppaction://hlinksldjump"/>
            </p:cNvPr>
            <p:cNvSpPr txBox="1"/>
            <p:nvPr/>
          </p:nvSpPr>
          <p:spPr>
            <a:xfrm>
              <a:off x="4714889" y="2714398"/>
              <a:ext cx="3379798" cy="769874"/>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useful expressions</a:t>
              </a:r>
            </a:p>
          </p:txBody>
        </p:sp>
        <p:pic>
          <p:nvPicPr>
            <p:cNvPr id="105486" name="Picture 4">
              <a:hlinkClick r:id="rId6" action="ppaction://hlinksldjump"/>
            </p:cNvPr>
            <p:cNvPicPr>
              <a:picLocks noChangeAspect="1" noChangeArrowheads="1"/>
            </p:cNvPicPr>
            <p:nvPr/>
          </p:nvPicPr>
          <p:blipFill>
            <a:blip r:embed="rId7"/>
            <a:srcRect/>
            <a:stretch>
              <a:fillRect/>
            </a:stretch>
          </p:blipFill>
          <p:spPr bwMode="auto">
            <a:xfrm>
              <a:off x="8399716" y="6181129"/>
              <a:ext cx="435146" cy="458828"/>
            </a:xfrm>
            <a:prstGeom prst="rect">
              <a:avLst/>
            </a:prstGeom>
            <a:noFill/>
            <a:ln w="9525">
              <a:noFill/>
              <a:miter lim="800000"/>
              <a:headEnd/>
              <a:tailEnd/>
            </a:ln>
          </p:spPr>
        </p:pic>
        <p:sp>
          <p:nvSpPr>
            <p:cNvPr id="24" name="TextBox 23">
              <a:hlinkClick r:id="rId8" action="ppaction://hlinksldjump"/>
            </p:cNvPr>
            <p:cNvSpPr txBox="1"/>
            <p:nvPr/>
          </p:nvSpPr>
          <p:spPr>
            <a:xfrm>
              <a:off x="4406913" y="4357323"/>
              <a:ext cx="3379798" cy="769873"/>
            </a:xfrm>
            <a:prstGeom prst="rect">
              <a:avLst/>
            </a:prstGeom>
            <a:noFill/>
          </p:spPr>
          <p:txBody>
            <a:bodyPr>
              <a:spAutoFit/>
            </a:bodyPr>
            <a:lstStyle/>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Revision of </a:t>
              </a:r>
            </a:p>
            <a:p>
              <a:pPr algn="ct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the functional patterns</a:t>
              </a:r>
            </a:p>
          </p:txBody>
        </p:sp>
      </p:grpSp>
      <p:grpSp>
        <p:nvGrpSpPr>
          <p:cNvPr id="105475" name="组合 16"/>
          <p:cNvGrpSpPr>
            <a:grpSpLocks/>
          </p:cNvGrpSpPr>
          <p:nvPr/>
        </p:nvGrpSpPr>
        <p:grpSpPr bwMode="auto">
          <a:xfrm>
            <a:off x="165100" y="209550"/>
            <a:ext cx="6421438" cy="492125"/>
            <a:chOff x="160338" y="174625"/>
            <a:chExt cx="6421437" cy="492125"/>
          </a:xfrm>
        </p:grpSpPr>
        <p:sp>
          <p:nvSpPr>
            <p:cNvPr id="20" name="TextBox 19"/>
            <p:cNvSpPr txBox="1"/>
            <p:nvPr/>
          </p:nvSpPr>
          <p:spPr bwMode="auto">
            <a:xfrm>
              <a:off x="1500188" y="174625"/>
              <a:ext cx="5081587"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105478"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pic>
        <p:nvPicPr>
          <p:cNvPr id="105476" name="Picture 1" descr="D:\已买图\物品\TWM0636331749_566X849.jpg"/>
          <p:cNvPicPr>
            <a:picLocks noChangeAspect="1" noChangeArrowheads="1"/>
          </p:cNvPicPr>
          <p:nvPr/>
        </p:nvPicPr>
        <p:blipFill>
          <a:blip r:embed="rId9"/>
          <a:srcRect/>
          <a:stretch>
            <a:fillRect/>
          </a:stretch>
        </p:blipFill>
        <p:spPr bwMode="auto">
          <a:xfrm>
            <a:off x="0" y="2405063"/>
            <a:ext cx="2968625" cy="44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41338" y="1427163"/>
          <a:ext cx="7888287" cy="4787902"/>
        </p:xfrm>
        <a:graphic>
          <a:graphicData uri="http://schemas.openxmlformats.org/drawingml/2006/table">
            <a:tbl>
              <a:tblPr firstRow="1" bandRow="1">
                <a:tableStyleId>{22838BEF-8BB2-4498-84A7-C5851F593DF1}</a:tableStyleId>
              </a:tblPr>
              <a:tblGrid>
                <a:gridCol w="3395312"/>
                <a:gridCol w="4492975"/>
              </a:tblGrid>
              <a:tr h="683986">
                <a:tc>
                  <a:txBody>
                    <a:bodyPr/>
                    <a:lstStyle/>
                    <a:p>
                      <a:r>
                        <a:rPr lang="en-US" altLang="zh-CN" sz="2200" b="0" dirty="0" smtClean="0">
                          <a:latin typeface="华文楷体" pitchFamily="2" charset="-122"/>
                          <a:ea typeface="华文楷体" pitchFamily="2" charset="-122"/>
                        </a:rPr>
                        <a:t>1 </a:t>
                      </a:r>
                      <a:r>
                        <a:rPr lang="zh-CN" altLang="en-US" sz="2200" b="0" kern="1200" dirty="0" smtClean="0">
                          <a:solidFill>
                            <a:schemeClr val="dk1"/>
                          </a:solidFill>
                          <a:latin typeface="华文楷体" pitchFamily="2" charset="-122"/>
                          <a:ea typeface="华文楷体" pitchFamily="2" charset="-122"/>
                          <a:cs typeface="+mn-cs"/>
                        </a:rPr>
                        <a:t>对水的恐惧从未消退过</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b="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2 </a:t>
                      </a:r>
                      <a:r>
                        <a:rPr lang="zh-CN" altLang="en-US" sz="2200" b="0" kern="1200" dirty="0" smtClean="0">
                          <a:solidFill>
                            <a:schemeClr val="dk1"/>
                          </a:solidFill>
                          <a:latin typeface="华文楷体" pitchFamily="2" charset="-122"/>
                          <a:ea typeface="华文楷体" pitchFamily="2" charset="-122"/>
                          <a:cs typeface="+mn-cs"/>
                        </a:rPr>
                        <a:t>情况不容乐观</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3 </a:t>
                      </a:r>
                      <a:r>
                        <a:rPr lang="zh-CN" altLang="en-US" sz="2200" b="0" kern="1200" dirty="0" smtClean="0">
                          <a:solidFill>
                            <a:schemeClr val="dk1"/>
                          </a:solidFill>
                          <a:latin typeface="华文楷体" pitchFamily="2" charset="-122"/>
                          <a:ea typeface="华文楷体" pitchFamily="2" charset="-122"/>
                          <a:cs typeface="+mn-cs"/>
                        </a:rPr>
                        <a:t>没有任何进展</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4 </a:t>
                      </a:r>
                      <a:r>
                        <a:rPr lang="zh-CN" altLang="en-US" sz="2200" b="0" kern="1200" dirty="0" smtClean="0">
                          <a:solidFill>
                            <a:schemeClr val="dk1"/>
                          </a:solidFill>
                          <a:latin typeface="华文楷体" pitchFamily="2" charset="-122"/>
                          <a:ea typeface="华文楷体" pitchFamily="2" charset="-122"/>
                          <a:cs typeface="+mn-cs"/>
                        </a:rPr>
                        <a:t>在性命攸关之际</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5 </a:t>
                      </a:r>
                      <a:r>
                        <a:rPr lang="zh-CN" altLang="en-US" sz="2200" b="0" kern="1200" dirty="0" smtClean="0">
                          <a:solidFill>
                            <a:schemeClr val="dk1"/>
                          </a:solidFill>
                          <a:latin typeface="华文楷体" pitchFamily="2" charset="-122"/>
                          <a:ea typeface="华文楷体" pitchFamily="2" charset="-122"/>
                          <a:cs typeface="+mn-cs"/>
                        </a:rPr>
                        <a:t>突然出现</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6 </a:t>
                      </a:r>
                      <a:r>
                        <a:rPr lang="zh-CN" altLang="en-US" sz="2200" b="0" kern="1200" dirty="0" smtClean="0">
                          <a:solidFill>
                            <a:schemeClr val="dk1"/>
                          </a:solidFill>
                          <a:latin typeface="华文楷体" pitchFamily="2" charset="-122"/>
                          <a:ea typeface="华文楷体" pitchFamily="2" charset="-122"/>
                          <a:cs typeface="+mn-cs"/>
                        </a:rPr>
                        <a:t>因恐惧而全身瘫软</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r h="683986">
                <a:tc>
                  <a:txBody>
                    <a:bodyPr/>
                    <a:lstStyle/>
                    <a:p>
                      <a:r>
                        <a:rPr lang="en-US" altLang="zh-CN" sz="2200" b="0" kern="1200" dirty="0" smtClean="0">
                          <a:solidFill>
                            <a:schemeClr val="dk1"/>
                          </a:solidFill>
                          <a:latin typeface="华文楷体" pitchFamily="2" charset="-122"/>
                          <a:ea typeface="华文楷体" pitchFamily="2" charset="-122"/>
                          <a:cs typeface="+mn-cs"/>
                        </a:rPr>
                        <a:t>7 </a:t>
                      </a:r>
                      <a:r>
                        <a:rPr lang="zh-CN" altLang="en-US" sz="2200" b="0" kern="1200" dirty="0" smtClean="0">
                          <a:solidFill>
                            <a:schemeClr val="dk1"/>
                          </a:solidFill>
                          <a:latin typeface="华文楷体" pitchFamily="2" charset="-122"/>
                          <a:ea typeface="华文楷体" pitchFamily="2" charset="-122"/>
                          <a:cs typeface="+mn-cs"/>
                        </a:rPr>
                        <a:t>艰难地通过</a:t>
                      </a:r>
                      <a:endParaRPr lang="zh-CN" altLang="en-US" sz="2200" b="0" kern="1200" dirty="0">
                        <a:solidFill>
                          <a:schemeClr val="dk1"/>
                        </a:solidFill>
                        <a:latin typeface="华文楷体" pitchFamily="2" charset="-122"/>
                        <a:ea typeface="华文楷体" pitchFamily="2" charset="-122"/>
                        <a:cs typeface="+mn-cs"/>
                      </a:endParaRPr>
                    </a:p>
                  </a:txBody>
                  <a:tcPr marL="91439" marR="91439" marT="45719" marB="45719" anchor="ctr"/>
                </a:tc>
                <a:tc>
                  <a:txBody>
                    <a:bodyPr/>
                    <a:lstStyle/>
                    <a:p>
                      <a:endParaRPr lang="zh-CN" altLang="en-US" sz="2000" dirty="0">
                        <a:latin typeface="华文楷体" pitchFamily="2" charset="-122"/>
                        <a:ea typeface="华文楷体" pitchFamily="2" charset="-122"/>
                      </a:endParaRPr>
                    </a:p>
                  </a:txBody>
                  <a:tcPr marL="91439" marR="91439" marT="45719" marB="45719" anchor="ctr"/>
                </a:tc>
              </a:tr>
            </a:tbl>
          </a:graphicData>
        </a:graphic>
      </p:graphicFrame>
      <p:sp>
        <p:nvSpPr>
          <p:cNvPr id="6" name="TextBox 5"/>
          <p:cNvSpPr txBox="1">
            <a:spLocks noChangeArrowheads="1"/>
          </p:cNvSpPr>
          <p:nvPr/>
        </p:nvSpPr>
        <p:spPr bwMode="auto">
          <a:xfrm>
            <a:off x="4000500" y="1571625"/>
            <a:ext cx="4929188" cy="461963"/>
          </a:xfrm>
          <a:prstGeom prst="rect">
            <a:avLst/>
          </a:prstGeom>
          <a:noFill/>
          <a:ln w="9525">
            <a:noFill/>
            <a:miter lim="800000"/>
            <a:headEnd/>
            <a:tailEnd/>
          </a:ln>
        </p:spPr>
        <p:txBody>
          <a:bodyPr>
            <a:spAutoFit/>
          </a:bodyPr>
          <a:lstStyle/>
          <a:p>
            <a:r>
              <a:rPr lang="en-US" altLang="zh-CN" sz="2400">
                <a:latin typeface="Helvetica" pitchFamily="34" charset="0"/>
              </a:rPr>
              <a:t>fear of water never recede</a:t>
            </a:r>
            <a:endParaRPr lang="zh-CN" altLang="en-US" sz="2200">
              <a:latin typeface="Helvetica" pitchFamily="34" charset="0"/>
            </a:endParaRPr>
          </a:p>
        </p:txBody>
      </p:sp>
      <p:sp>
        <p:nvSpPr>
          <p:cNvPr id="7" name="TextBox 6"/>
          <p:cNvSpPr txBox="1">
            <a:spLocks noChangeArrowheads="1"/>
          </p:cNvSpPr>
          <p:nvPr/>
        </p:nvSpPr>
        <p:spPr bwMode="auto">
          <a:xfrm>
            <a:off x="4000500" y="2254250"/>
            <a:ext cx="3913188" cy="461963"/>
          </a:xfrm>
          <a:prstGeom prst="rect">
            <a:avLst/>
          </a:prstGeom>
          <a:noFill/>
          <a:ln w="9525">
            <a:noFill/>
            <a:miter lim="800000"/>
            <a:headEnd/>
            <a:tailEnd/>
          </a:ln>
        </p:spPr>
        <p:txBody>
          <a:bodyPr>
            <a:spAutoFit/>
          </a:bodyPr>
          <a:lstStyle/>
          <a:p>
            <a:r>
              <a:rPr lang="en-US" altLang="zh-CN" sz="2400">
                <a:latin typeface="Helvetica" pitchFamily="34" charset="0"/>
              </a:rPr>
              <a:t>the situation is bleak</a:t>
            </a:r>
            <a:endParaRPr lang="zh-CN" altLang="en-US" sz="2200">
              <a:latin typeface="Helvetica" pitchFamily="34" charset="0"/>
            </a:endParaRPr>
          </a:p>
        </p:txBody>
      </p:sp>
      <p:sp>
        <p:nvSpPr>
          <p:cNvPr id="8" name="TextBox 7"/>
          <p:cNvSpPr txBox="1">
            <a:spLocks noChangeArrowheads="1"/>
          </p:cNvSpPr>
          <p:nvPr/>
        </p:nvSpPr>
        <p:spPr bwMode="auto">
          <a:xfrm>
            <a:off x="3989388" y="2917825"/>
            <a:ext cx="3913187" cy="461963"/>
          </a:xfrm>
          <a:prstGeom prst="rect">
            <a:avLst/>
          </a:prstGeom>
          <a:noFill/>
          <a:ln w="9525">
            <a:noFill/>
            <a:miter lim="800000"/>
            <a:headEnd/>
            <a:tailEnd/>
          </a:ln>
        </p:spPr>
        <p:txBody>
          <a:bodyPr>
            <a:spAutoFit/>
          </a:bodyPr>
          <a:lstStyle/>
          <a:p>
            <a:r>
              <a:rPr lang="en-US" altLang="zh-CN" sz="2400">
                <a:latin typeface="Helvetica" pitchFamily="34" charset="0"/>
              </a:rPr>
              <a:t>do not make any progress</a:t>
            </a:r>
            <a:endParaRPr lang="en-US" altLang="zh-CN" sz="2200">
              <a:latin typeface="Helvetica" pitchFamily="34" charset="0"/>
            </a:endParaRPr>
          </a:p>
        </p:txBody>
      </p:sp>
      <p:sp>
        <p:nvSpPr>
          <p:cNvPr id="9" name="TextBox 8"/>
          <p:cNvSpPr txBox="1">
            <a:spLocks noChangeArrowheads="1"/>
          </p:cNvSpPr>
          <p:nvPr/>
        </p:nvSpPr>
        <p:spPr bwMode="auto">
          <a:xfrm>
            <a:off x="4016375" y="3619500"/>
            <a:ext cx="4413250" cy="461963"/>
          </a:xfrm>
          <a:prstGeom prst="rect">
            <a:avLst/>
          </a:prstGeom>
          <a:noFill/>
          <a:ln w="9525">
            <a:noFill/>
            <a:miter lim="800000"/>
            <a:headEnd/>
            <a:tailEnd/>
          </a:ln>
        </p:spPr>
        <p:txBody>
          <a:bodyPr>
            <a:spAutoFit/>
          </a:bodyPr>
          <a:lstStyle/>
          <a:p>
            <a:r>
              <a:rPr lang="en-US" altLang="zh-CN" sz="2400">
                <a:latin typeface="Helvetica" pitchFamily="34" charset="0"/>
              </a:rPr>
              <a:t>in the midst of the tragedy</a:t>
            </a:r>
            <a:endParaRPr lang="en-US" altLang="zh-CN" sz="2200">
              <a:latin typeface="Helvetica" pitchFamily="34" charset="0"/>
            </a:endParaRPr>
          </a:p>
        </p:txBody>
      </p:sp>
      <p:sp>
        <p:nvSpPr>
          <p:cNvPr id="10" name="TextBox 9"/>
          <p:cNvSpPr txBox="1">
            <a:spLocks noChangeArrowheads="1"/>
          </p:cNvSpPr>
          <p:nvPr/>
        </p:nvSpPr>
        <p:spPr bwMode="auto">
          <a:xfrm>
            <a:off x="4011613" y="4262438"/>
            <a:ext cx="3605212" cy="461962"/>
          </a:xfrm>
          <a:prstGeom prst="rect">
            <a:avLst/>
          </a:prstGeom>
          <a:noFill/>
          <a:ln w="9525">
            <a:noFill/>
            <a:miter lim="800000"/>
            <a:headEnd/>
            <a:tailEnd/>
          </a:ln>
        </p:spPr>
        <p:txBody>
          <a:bodyPr>
            <a:spAutoFit/>
          </a:bodyPr>
          <a:lstStyle/>
          <a:p>
            <a:r>
              <a:rPr lang="en-US" altLang="zh-CN" sz="2400">
                <a:latin typeface="Helvetica" pitchFamily="34" charset="0"/>
              </a:rPr>
              <a:t>pop up</a:t>
            </a:r>
            <a:endParaRPr lang="en-US" altLang="zh-CN" sz="2200">
              <a:latin typeface="Helvetica" pitchFamily="34" charset="0"/>
            </a:endParaRPr>
          </a:p>
        </p:txBody>
      </p:sp>
      <p:sp>
        <p:nvSpPr>
          <p:cNvPr id="11" name="TextBox 10"/>
          <p:cNvSpPr txBox="1">
            <a:spLocks noChangeArrowheads="1"/>
          </p:cNvSpPr>
          <p:nvPr/>
        </p:nvSpPr>
        <p:spPr bwMode="auto">
          <a:xfrm>
            <a:off x="4011613" y="4976813"/>
            <a:ext cx="3557587" cy="461962"/>
          </a:xfrm>
          <a:prstGeom prst="rect">
            <a:avLst/>
          </a:prstGeom>
          <a:noFill/>
          <a:ln w="9525">
            <a:noFill/>
            <a:miter lim="800000"/>
            <a:headEnd/>
            <a:tailEnd/>
          </a:ln>
        </p:spPr>
        <p:txBody>
          <a:bodyPr>
            <a:spAutoFit/>
          </a:bodyPr>
          <a:lstStyle/>
          <a:p>
            <a:r>
              <a:rPr lang="en-US" altLang="zh-CN" sz="2400">
                <a:latin typeface="Helvetica" pitchFamily="34" charset="0"/>
              </a:rPr>
              <a:t>be paralyzed with fear</a:t>
            </a:r>
            <a:endParaRPr lang="en-US" altLang="zh-CN" sz="2200">
              <a:latin typeface="Helvetica" pitchFamily="34" charset="0"/>
            </a:endParaRPr>
          </a:p>
        </p:txBody>
      </p:sp>
      <p:sp>
        <p:nvSpPr>
          <p:cNvPr id="12" name="TextBox 11"/>
          <p:cNvSpPr txBox="1">
            <a:spLocks noChangeArrowheads="1"/>
          </p:cNvSpPr>
          <p:nvPr/>
        </p:nvSpPr>
        <p:spPr bwMode="auto">
          <a:xfrm>
            <a:off x="4011613" y="5634038"/>
            <a:ext cx="4256087" cy="461962"/>
          </a:xfrm>
          <a:prstGeom prst="rect">
            <a:avLst/>
          </a:prstGeom>
          <a:noFill/>
          <a:ln w="9525">
            <a:noFill/>
            <a:miter lim="800000"/>
            <a:headEnd/>
            <a:tailEnd/>
          </a:ln>
        </p:spPr>
        <p:txBody>
          <a:bodyPr>
            <a:spAutoFit/>
          </a:bodyPr>
          <a:lstStyle/>
          <a:p>
            <a:r>
              <a:rPr lang="en-US" altLang="zh-CN" sz="2400">
                <a:latin typeface="Helvetica" pitchFamily="34" charset="0"/>
              </a:rPr>
              <a:t>plow through</a:t>
            </a:r>
            <a:endParaRPr lang="en-US" altLang="zh-CN" sz="2200">
              <a:latin typeface="Helvetica" pitchFamily="34" charset="0"/>
            </a:endParaRPr>
          </a:p>
        </p:txBody>
      </p:sp>
      <p:grpSp>
        <p:nvGrpSpPr>
          <p:cNvPr id="106532" name="组合 16"/>
          <p:cNvGrpSpPr>
            <a:grpSpLocks/>
          </p:cNvGrpSpPr>
          <p:nvPr/>
        </p:nvGrpSpPr>
        <p:grpSpPr bwMode="auto">
          <a:xfrm>
            <a:off x="-1588" y="4763"/>
            <a:ext cx="8339138" cy="1122362"/>
            <a:chOff x="-1787" y="5041"/>
            <a:chExt cx="8339865" cy="1121584"/>
          </a:xfrm>
        </p:grpSpPr>
        <p:pic>
          <p:nvPicPr>
            <p:cNvPr id="106533" name="Picture 3"/>
            <p:cNvPicPr>
              <a:picLocks noChangeAspect="1" noChangeArrowheads="1"/>
            </p:cNvPicPr>
            <p:nvPr/>
          </p:nvPicPr>
          <p:blipFill>
            <a:blip r:embed="rId2"/>
            <a:srcRect/>
            <a:stretch>
              <a:fillRect/>
            </a:stretch>
          </p:blipFill>
          <p:spPr bwMode="auto">
            <a:xfrm rot="10800000">
              <a:off x="-1787" y="5041"/>
              <a:ext cx="3373569" cy="1121584"/>
            </a:xfrm>
            <a:prstGeom prst="rect">
              <a:avLst/>
            </a:prstGeom>
            <a:noFill/>
            <a:ln w="9525">
              <a:noFill/>
              <a:miter lim="800000"/>
              <a:headEnd/>
              <a:tailEnd/>
            </a:ln>
          </p:spPr>
        </p:pic>
        <p:sp>
          <p:nvSpPr>
            <p:cNvPr id="15" name="TextBox 14">
              <a:hlinkClick r:id="rId3"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sp>
          <p:nvSpPr>
            <p:cNvPr id="106535" name="矩形 19"/>
            <p:cNvSpPr>
              <a:spLocks noChangeArrowheads="1"/>
            </p:cNvSpPr>
            <p:nvPr/>
          </p:nvSpPr>
          <p:spPr bwMode="auto">
            <a:xfrm>
              <a:off x="3491880" y="476672"/>
              <a:ext cx="4846198" cy="400110"/>
            </a:xfrm>
            <a:prstGeom prst="rect">
              <a:avLst/>
            </a:prstGeom>
            <a:noFill/>
            <a:ln w="9525">
              <a:noFill/>
              <a:miter lim="800000"/>
              <a:headEnd/>
              <a:tailEnd/>
            </a:ln>
          </p:spPr>
          <p:txBody>
            <a:bodyPr wrap="none">
              <a:spAutoFit/>
            </a:bodyPr>
            <a:lstStyle/>
            <a:p>
              <a:r>
                <a:rPr lang="en-US" altLang="zh-CN" sz="2000" b="1">
                  <a:solidFill>
                    <a:srgbClr val="0070C0"/>
                  </a:solidFill>
                  <a:latin typeface="Helvetica" pitchFamily="34" charset="0"/>
                </a:rPr>
                <a:t>Language points—Useful expressions</a:t>
              </a:r>
              <a:endParaRPr lang="zh-CN" altLang="en-US" sz="2000" b="1">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00063" y="1498600"/>
          <a:ext cx="8286750" cy="4787902"/>
        </p:xfrm>
        <a:graphic>
          <a:graphicData uri="http://schemas.openxmlformats.org/drawingml/2006/table">
            <a:tbl>
              <a:tblPr firstRow="1" bandRow="1">
                <a:tableStyleId>{22838BEF-8BB2-4498-84A7-C5851F593DF1}</a:tableStyleId>
              </a:tblPr>
              <a:tblGrid>
                <a:gridCol w="3643313"/>
                <a:gridCol w="4643437"/>
              </a:tblGrid>
              <a:tr h="683986">
                <a:tc>
                  <a:txBody>
                    <a:bodyPr/>
                    <a:lstStyle/>
                    <a:p>
                      <a:pPr marL="8255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8 </a:t>
                      </a:r>
                      <a:r>
                        <a:rPr lang="zh-CN" altLang="en-US" sz="2200" b="0" kern="1200" dirty="0" smtClean="0">
                          <a:solidFill>
                            <a:schemeClr val="dk1"/>
                          </a:solidFill>
                          <a:latin typeface="华文楷体" pitchFamily="2" charset="-122"/>
                          <a:ea typeface="华文楷体" pitchFamily="2" charset="-122"/>
                          <a:cs typeface="+mn-cs"/>
                        </a:rPr>
                        <a:t>令人沮丧的是</a:t>
                      </a:r>
                    </a:p>
                  </a:txBody>
                  <a:tcPr marL="0" marR="0" marT="0" marB="0" anchor="ctr" horzOverflow="overflow"/>
                </a:tc>
                <a:tc>
                  <a:txBody>
                    <a:bodyPr/>
                    <a:lstStyle/>
                    <a:p>
                      <a:endParaRPr lang="zh-CN" altLang="en-US" sz="2400" b="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en-US" altLang="zh-CN" sz="2200" b="0" kern="1200" dirty="0" smtClean="0">
                          <a:solidFill>
                            <a:schemeClr val="dk1"/>
                          </a:solidFill>
                          <a:latin typeface="华文楷体" pitchFamily="2" charset="-122"/>
                          <a:ea typeface="华文楷体" pitchFamily="2" charset="-122"/>
                          <a:cs typeface="+mn-cs"/>
                        </a:rPr>
                        <a:t>9 </a:t>
                      </a:r>
                      <a:r>
                        <a:rPr lang="zh-CN" altLang="en-US" sz="2200" b="0" kern="1200" dirty="0" smtClean="0">
                          <a:solidFill>
                            <a:schemeClr val="dk1"/>
                          </a:solidFill>
                          <a:latin typeface="华文楷体" pitchFamily="2" charset="-122"/>
                          <a:ea typeface="华文楷体" pitchFamily="2" charset="-122"/>
                          <a:cs typeface="+mn-cs"/>
                        </a:rPr>
                        <a:t>深吸一口气</a:t>
                      </a:r>
                    </a:p>
                  </a:txBody>
                  <a:tcPr marL="0" marR="0" marT="0" marB="0" anchor="ctr" horzOverflow="overflow"/>
                </a:tc>
                <a:tc>
                  <a:txBody>
                    <a:bodyPr/>
                    <a:lstStyle/>
                    <a:p>
                      <a:endParaRPr lang="zh-CN" altLang="en-US" sz="240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10 </a:t>
                      </a:r>
                      <a:r>
                        <a:rPr lang="zh-CN" altLang="en-US" sz="2200" b="0" kern="1200" dirty="0" smtClean="0">
                          <a:solidFill>
                            <a:schemeClr val="dk1"/>
                          </a:solidFill>
                          <a:latin typeface="华文楷体" pitchFamily="2" charset="-122"/>
                          <a:ea typeface="华文楷体" pitchFamily="2" charset="-122"/>
                          <a:cs typeface="+mn-cs"/>
                        </a:rPr>
                        <a:t>纵身跃入水中</a:t>
                      </a:r>
                    </a:p>
                  </a:txBody>
                  <a:tcPr marL="0" marR="0" marT="0" marB="0" anchor="ctr" horzOverflow="overflow"/>
                </a:tc>
                <a:tc>
                  <a:txBody>
                    <a:bodyPr/>
                    <a:lstStyle/>
                    <a:p>
                      <a:r>
                        <a:rPr lang="en-US" altLang="zh-CN" sz="2400" dirty="0" smtClean="0">
                          <a:latin typeface="华文楷体" pitchFamily="2" charset="-122"/>
                          <a:ea typeface="华文楷体" pitchFamily="2" charset="-122"/>
                        </a:rPr>
                        <a:t>  </a:t>
                      </a:r>
                      <a:endParaRPr lang="zh-CN" altLang="en-US" sz="240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看上去很荒谬但却很管用</a:t>
                      </a:r>
                    </a:p>
                  </a:txBody>
                  <a:tcPr marL="0" marR="0" marT="0" marB="0" anchor="ctr" horzOverflow="overflow"/>
                </a:tc>
                <a:tc>
                  <a:txBody>
                    <a:bodyPr/>
                    <a:lstStyle/>
                    <a:p>
                      <a:endParaRPr lang="zh-CN" altLang="en-US" sz="240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12 </a:t>
                      </a:r>
                      <a:r>
                        <a:rPr lang="zh-CN" altLang="en-US" sz="2200" b="0" kern="1200" dirty="0" smtClean="0">
                          <a:solidFill>
                            <a:schemeClr val="dk1"/>
                          </a:solidFill>
                          <a:latin typeface="华文楷体" pitchFamily="2" charset="-122"/>
                          <a:ea typeface="华文楷体" pitchFamily="2" charset="-122"/>
                          <a:cs typeface="+mn-cs"/>
                        </a:rPr>
                        <a:t>行进</a:t>
                      </a:r>
                    </a:p>
                  </a:txBody>
                  <a:tcPr marL="0" marR="0" marT="0" marB="0" anchor="ctr" horzOverflow="overflow"/>
                </a:tc>
                <a:tc>
                  <a:txBody>
                    <a:bodyPr/>
                    <a:lstStyle/>
                    <a:p>
                      <a:endParaRPr lang="zh-CN" altLang="en-US" sz="240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13 </a:t>
                      </a:r>
                      <a:r>
                        <a:rPr lang="zh-CN" altLang="en-US" sz="2200" b="0" kern="1200" dirty="0" smtClean="0">
                          <a:solidFill>
                            <a:schemeClr val="dk1"/>
                          </a:solidFill>
                          <a:latin typeface="华文楷体" pitchFamily="2" charset="-122"/>
                          <a:ea typeface="华文楷体" pitchFamily="2" charset="-122"/>
                          <a:cs typeface="+mn-cs"/>
                        </a:rPr>
                        <a:t>摆脱</a:t>
                      </a:r>
                    </a:p>
                  </a:txBody>
                  <a:tcPr marL="0" marR="0" marT="0" marB="0" anchor="ctr" horzOverflow="overflow"/>
                </a:tc>
                <a:tc>
                  <a:txBody>
                    <a:bodyPr/>
                    <a:lstStyle/>
                    <a:p>
                      <a:endParaRPr lang="zh-CN" altLang="en-US" sz="2400" dirty="0">
                        <a:latin typeface="华文楷体" pitchFamily="2" charset="-122"/>
                        <a:ea typeface="华文楷体" pitchFamily="2" charset="-122"/>
                      </a:endParaRPr>
                    </a:p>
                  </a:txBody>
                  <a:tcPr marL="91439" marR="91439" marT="45719" marB="45719" anchor="ctr"/>
                </a:tc>
              </a:tr>
              <a:tr h="683986">
                <a:tc>
                  <a:txBody>
                    <a:bodyPr/>
                    <a:lstStyle/>
                    <a:p>
                      <a:pPr marL="8255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b="0" kern="1200" dirty="0" smtClean="0">
                          <a:solidFill>
                            <a:schemeClr val="dk1"/>
                          </a:solidFill>
                          <a:latin typeface="华文楷体" pitchFamily="2" charset="-122"/>
                          <a:ea typeface="华文楷体" pitchFamily="2" charset="-122"/>
                          <a:cs typeface="+mn-cs"/>
                        </a:rPr>
                        <a:t>14 </a:t>
                      </a:r>
                      <a:r>
                        <a:rPr lang="zh-CN" altLang="en-US" sz="2200" b="0" kern="1200" dirty="0" smtClean="0">
                          <a:solidFill>
                            <a:schemeClr val="dk1"/>
                          </a:solidFill>
                          <a:latin typeface="华文楷体" pitchFamily="2" charset="-122"/>
                          <a:ea typeface="华文楷体" pitchFamily="2" charset="-122"/>
                          <a:cs typeface="+mn-cs"/>
                        </a:rPr>
                        <a:t>困扰已久</a:t>
                      </a:r>
                    </a:p>
                  </a:txBody>
                  <a:tcPr marL="0" marR="0" marT="0" marB="0" anchor="ctr" horzOverflow="overflow"/>
                </a:tc>
                <a:tc>
                  <a:txBody>
                    <a:bodyPr/>
                    <a:lstStyle/>
                    <a:p>
                      <a:endParaRPr lang="zh-CN" altLang="en-US" sz="2400" dirty="0">
                        <a:latin typeface="华文楷体" pitchFamily="2" charset="-122"/>
                        <a:ea typeface="华文楷体" pitchFamily="2" charset="-122"/>
                      </a:endParaRPr>
                    </a:p>
                  </a:txBody>
                  <a:tcPr marL="91439" marR="91439" marT="45719" marB="45719" anchor="ctr"/>
                </a:tc>
              </a:tr>
            </a:tbl>
          </a:graphicData>
        </a:graphic>
      </p:graphicFrame>
      <p:sp>
        <p:nvSpPr>
          <p:cNvPr id="6" name="TextBox 5"/>
          <p:cNvSpPr txBox="1">
            <a:spLocks noChangeArrowheads="1"/>
          </p:cNvSpPr>
          <p:nvPr/>
        </p:nvSpPr>
        <p:spPr bwMode="auto">
          <a:xfrm>
            <a:off x="4248150" y="1643063"/>
            <a:ext cx="3038475" cy="461962"/>
          </a:xfrm>
          <a:prstGeom prst="rect">
            <a:avLst/>
          </a:prstGeom>
          <a:noFill/>
          <a:ln w="9525">
            <a:noFill/>
            <a:miter lim="800000"/>
            <a:headEnd/>
            <a:tailEnd/>
          </a:ln>
        </p:spPr>
        <p:txBody>
          <a:bodyPr>
            <a:spAutoFit/>
          </a:bodyPr>
          <a:lstStyle/>
          <a:p>
            <a:r>
              <a:rPr lang="en-US" altLang="zh-CN" sz="2400">
                <a:latin typeface="Helvetica" pitchFamily="34" charset="0"/>
              </a:rPr>
              <a:t>to one’s dismay</a:t>
            </a:r>
            <a:endParaRPr lang="en-US" altLang="zh-CN" sz="2200">
              <a:latin typeface="Helvetica" pitchFamily="34" charset="0"/>
            </a:endParaRPr>
          </a:p>
        </p:txBody>
      </p:sp>
      <p:sp>
        <p:nvSpPr>
          <p:cNvPr id="7" name="TextBox 6"/>
          <p:cNvSpPr txBox="1">
            <a:spLocks noChangeArrowheads="1"/>
          </p:cNvSpPr>
          <p:nvPr/>
        </p:nvSpPr>
        <p:spPr bwMode="auto">
          <a:xfrm>
            <a:off x="4237038" y="2335213"/>
            <a:ext cx="3775075" cy="461962"/>
          </a:xfrm>
          <a:prstGeom prst="rect">
            <a:avLst/>
          </a:prstGeom>
          <a:noFill/>
          <a:ln w="9525">
            <a:noFill/>
            <a:miter lim="800000"/>
            <a:headEnd/>
            <a:tailEnd/>
          </a:ln>
        </p:spPr>
        <p:txBody>
          <a:bodyPr>
            <a:spAutoFit/>
          </a:bodyPr>
          <a:lstStyle/>
          <a:p>
            <a:r>
              <a:rPr lang="en-US" altLang="zh-CN" sz="2400">
                <a:latin typeface="Helvetica" pitchFamily="34" charset="0"/>
              </a:rPr>
              <a:t>suck in a deep breath</a:t>
            </a:r>
            <a:endParaRPr lang="en-US" altLang="zh-CN" sz="2200">
              <a:latin typeface="Helvetica" pitchFamily="34" charset="0"/>
            </a:endParaRPr>
          </a:p>
        </p:txBody>
      </p:sp>
      <p:sp>
        <p:nvSpPr>
          <p:cNvPr id="8" name="TextBox 7"/>
          <p:cNvSpPr txBox="1">
            <a:spLocks noChangeArrowheads="1"/>
          </p:cNvSpPr>
          <p:nvPr/>
        </p:nvSpPr>
        <p:spPr bwMode="auto">
          <a:xfrm>
            <a:off x="4187825" y="3035300"/>
            <a:ext cx="4598988" cy="461963"/>
          </a:xfrm>
          <a:prstGeom prst="rect">
            <a:avLst/>
          </a:prstGeom>
          <a:noFill/>
          <a:ln w="9525">
            <a:noFill/>
            <a:miter lim="800000"/>
            <a:headEnd/>
            <a:tailEnd/>
          </a:ln>
        </p:spPr>
        <p:txBody>
          <a:bodyPr>
            <a:spAutoFit/>
          </a:bodyPr>
          <a:lstStyle/>
          <a:p>
            <a:r>
              <a:rPr lang="en-US" altLang="zh-CN" sz="2400" dirty="0" smtClean="0">
                <a:latin typeface="Helvetica" pitchFamily="34" charset="0"/>
              </a:rPr>
              <a:t>throw </a:t>
            </a:r>
            <a:r>
              <a:rPr lang="en-US" altLang="zh-CN" sz="2400" dirty="0">
                <a:latin typeface="Helvetica" pitchFamily="34" charset="0"/>
              </a:rPr>
              <a:t>oneself into the water</a:t>
            </a:r>
            <a:endParaRPr lang="en-US" altLang="zh-CN" sz="2200" dirty="0">
              <a:latin typeface="Helvetica" pitchFamily="34" charset="0"/>
            </a:endParaRPr>
          </a:p>
        </p:txBody>
      </p:sp>
      <p:sp>
        <p:nvSpPr>
          <p:cNvPr id="10" name="TextBox 9"/>
          <p:cNvSpPr txBox="1">
            <a:spLocks noChangeArrowheads="1"/>
          </p:cNvSpPr>
          <p:nvPr/>
        </p:nvSpPr>
        <p:spPr bwMode="auto">
          <a:xfrm>
            <a:off x="4176713" y="3502025"/>
            <a:ext cx="4038600" cy="785813"/>
          </a:xfrm>
          <a:prstGeom prst="rect">
            <a:avLst/>
          </a:prstGeom>
          <a:noFill/>
          <a:ln w="9525">
            <a:noFill/>
            <a:miter lim="800000"/>
            <a:headEnd/>
            <a:tailEnd/>
          </a:ln>
        </p:spPr>
        <p:txBody>
          <a:bodyPr>
            <a:spAutoFit/>
          </a:bodyPr>
          <a:lstStyle/>
          <a:p>
            <a:pPr>
              <a:lnSpc>
                <a:spcPts val="2700"/>
              </a:lnSpc>
            </a:pPr>
            <a:r>
              <a:rPr lang="en-US" altLang="zh-CN" sz="2400">
                <a:latin typeface="Helvetica" pitchFamily="34" charset="0"/>
              </a:rPr>
              <a:t>odd-looking but practicable solution</a:t>
            </a:r>
            <a:endParaRPr lang="en-US" altLang="zh-CN" sz="2200">
              <a:latin typeface="Helvetica" pitchFamily="34" charset="0"/>
            </a:endParaRPr>
          </a:p>
        </p:txBody>
      </p:sp>
      <p:sp>
        <p:nvSpPr>
          <p:cNvPr id="11" name="TextBox 10"/>
          <p:cNvSpPr txBox="1">
            <a:spLocks noChangeArrowheads="1"/>
          </p:cNvSpPr>
          <p:nvPr/>
        </p:nvSpPr>
        <p:spPr bwMode="auto">
          <a:xfrm>
            <a:off x="4214813" y="4357688"/>
            <a:ext cx="2571750" cy="461962"/>
          </a:xfrm>
          <a:prstGeom prst="rect">
            <a:avLst/>
          </a:prstGeom>
          <a:noFill/>
          <a:ln w="9525">
            <a:noFill/>
            <a:miter lim="800000"/>
            <a:headEnd/>
            <a:tailEnd/>
          </a:ln>
        </p:spPr>
        <p:txBody>
          <a:bodyPr>
            <a:spAutoFit/>
          </a:bodyPr>
          <a:lstStyle/>
          <a:p>
            <a:r>
              <a:rPr lang="en-US" altLang="zh-CN" sz="2400">
                <a:latin typeface="Helvetica" pitchFamily="34" charset="0"/>
              </a:rPr>
              <a:t>make one’s way</a:t>
            </a:r>
            <a:endParaRPr lang="en-US" altLang="zh-CN" sz="2200">
              <a:latin typeface="Helvetica" pitchFamily="34" charset="0"/>
            </a:endParaRPr>
          </a:p>
        </p:txBody>
      </p:sp>
      <p:sp>
        <p:nvSpPr>
          <p:cNvPr id="12" name="TextBox 11"/>
          <p:cNvSpPr txBox="1">
            <a:spLocks noChangeArrowheads="1"/>
          </p:cNvSpPr>
          <p:nvPr/>
        </p:nvSpPr>
        <p:spPr bwMode="auto">
          <a:xfrm>
            <a:off x="4214813" y="5072063"/>
            <a:ext cx="3071812" cy="461962"/>
          </a:xfrm>
          <a:prstGeom prst="rect">
            <a:avLst/>
          </a:prstGeom>
          <a:noFill/>
          <a:ln w="9525">
            <a:noFill/>
            <a:miter lim="800000"/>
            <a:headEnd/>
            <a:tailEnd/>
          </a:ln>
        </p:spPr>
        <p:txBody>
          <a:bodyPr>
            <a:spAutoFit/>
          </a:bodyPr>
          <a:lstStyle/>
          <a:p>
            <a:r>
              <a:rPr lang="en-US" altLang="zh-CN" sz="2400">
                <a:latin typeface="Helvetica" pitchFamily="34" charset="0"/>
              </a:rPr>
              <a:t>leave behind</a:t>
            </a:r>
            <a:endParaRPr lang="en-US" altLang="zh-CN" sz="2200">
              <a:latin typeface="Helvetica" pitchFamily="34" charset="0"/>
            </a:endParaRPr>
          </a:p>
        </p:txBody>
      </p:sp>
      <p:sp>
        <p:nvSpPr>
          <p:cNvPr id="13" name="TextBox 12"/>
          <p:cNvSpPr txBox="1">
            <a:spLocks noChangeArrowheads="1"/>
          </p:cNvSpPr>
          <p:nvPr/>
        </p:nvSpPr>
        <p:spPr bwMode="auto">
          <a:xfrm>
            <a:off x="4214813" y="5843588"/>
            <a:ext cx="2786062" cy="314325"/>
          </a:xfrm>
          <a:prstGeom prst="rect">
            <a:avLst/>
          </a:prstGeom>
          <a:noFill/>
          <a:ln w="9525">
            <a:noFill/>
            <a:miter lim="800000"/>
            <a:headEnd/>
            <a:tailEnd/>
          </a:ln>
        </p:spPr>
        <p:txBody>
          <a:bodyPr>
            <a:spAutoFit/>
          </a:bodyPr>
          <a:lstStyle/>
          <a:p>
            <a:pPr indent="-185738">
              <a:lnSpc>
                <a:spcPct val="60000"/>
              </a:lnSpc>
              <a:spcBef>
                <a:spcPct val="50000"/>
              </a:spcBef>
            </a:pPr>
            <a:r>
              <a:rPr lang="en-US" altLang="zh-CN" sz="2400">
                <a:latin typeface="Helvetica" pitchFamily="34" charset="0"/>
              </a:rPr>
              <a:t>grip for so long</a:t>
            </a:r>
            <a:endParaRPr lang="en-US" altLang="zh-CN" sz="2200">
              <a:latin typeface="Helvetica" pitchFamily="34" charset="0"/>
            </a:endParaRPr>
          </a:p>
        </p:txBody>
      </p:sp>
      <p:pic>
        <p:nvPicPr>
          <p:cNvPr id="107555" name="Picture 4">
            <a:hlinkClick r:id="rId2" action="ppaction://hlinksldjump"/>
          </p:cNvPr>
          <p:cNvPicPr>
            <a:picLocks noChangeAspect="1" noChangeArrowheads="1"/>
          </p:cNvPicPr>
          <p:nvPr/>
        </p:nvPicPr>
        <p:blipFill>
          <a:blip r:embed="rId3">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7556" name="组合 16"/>
          <p:cNvGrpSpPr>
            <a:grpSpLocks/>
          </p:cNvGrpSpPr>
          <p:nvPr/>
        </p:nvGrpSpPr>
        <p:grpSpPr bwMode="auto">
          <a:xfrm>
            <a:off x="-1588" y="4763"/>
            <a:ext cx="8339138" cy="1122362"/>
            <a:chOff x="-1787" y="5041"/>
            <a:chExt cx="8339865" cy="1121584"/>
          </a:xfrm>
        </p:grpSpPr>
        <p:pic>
          <p:nvPicPr>
            <p:cNvPr id="107557" name="Picture 3"/>
            <p:cNvPicPr>
              <a:picLocks noChangeAspect="1" noChangeArrowheads="1"/>
            </p:cNvPicPr>
            <p:nvPr/>
          </p:nvPicPr>
          <p:blipFill>
            <a:blip r:embed="rId4"/>
            <a:srcRect/>
            <a:stretch>
              <a:fillRect/>
            </a:stretch>
          </p:blipFill>
          <p:spPr bwMode="auto">
            <a:xfrm rot="10800000">
              <a:off x="-1787" y="5041"/>
              <a:ext cx="3373569" cy="1121584"/>
            </a:xfrm>
            <a:prstGeom prst="rect">
              <a:avLst/>
            </a:prstGeom>
            <a:noFill/>
            <a:ln w="9525">
              <a:noFill/>
              <a:miter lim="800000"/>
              <a:headEnd/>
              <a:tailEnd/>
            </a:ln>
          </p:spPr>
        </p:pic>
        <p:sp>
          <p:nvSpPr>
            <p:cNvPr id="16" name="TextBox 15">
              <a:hlinkClick r:id="rId5" action="ppaction://hlinksldjump"/>
            </p:cNvPr>
            <p:cNvSpPr txBox="1"/>
            <p:nvPr/>
          </p:nvSpPr>
          <p:spPr>
            <a:xfrm>
              <a:off x="34729" y="209686"/>
              <a:ext cx="3381670"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useful expressions</a:t>
              </a:r>
            </a:p>
          </p:txBody>
        </p:sp>
        <p:sp>
          <p:nvSpPr>
            <p:cNvPr id="107559" name="矩形 19"/>
            <p:cNvSpPr>
              <a:spLocks noChangeArrowheads="1"/>
            </p:cNvSpPr>
            <p:nvPr/>
          </p:nvSpPr>
          <p:spPr bwMode="auto">
            <a:xfrm>
              <a:off x="3491880" y="476672"/>
              <a:ext cx="4846198" cy="400110"/>
            </a:xfrm>
            <a:prstGeom prst="rect">
              <a:avLst/>
            </a:prstGeom>
            <a:noFill/>
            <a:ln w="9525">
              <a:noFill/>
              <a:miter lim="800000"/>
              <a:headEnd/>
              <a:tailEnd/>
            </a:ln>
          </p:spPr>
          <p:txBody>
            <a:bodyPr wrap="none">
              <a:spAutoFit/>
            </a:bodyPr>
            <a:lstStyle/>
            <a:p>
              <a:r>
                <a:rPr lang="en-US" altLang="zh-CN" sz="2000" b="1">
                  <a:solidFill>
                    <a:srgbClr val="0070C0"/>
                  </a:solidFill>
                  <a:latin typeface="Helvetica" pitchFamily="34" charset="0"/>
                </a:rPr>
                <a:t>Language points—Useful expressions</a:t>
              </a:r>
              <a:endParaRPr lang="zh-CN" altLang="en-US" sz="2000" b="1">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250825" y="1643063"/>
          <a:ext cx="8678863" cy="4438651"/>
        </p:xfrm>
        <a:graphic>
          <a:graphicData uri="http://schemas.openxmlformats.org/drawingml/2006/table">
            <a:tbl>
              <a:tblPr firstRow="1" bandRow="1">
                <a:tableStyleId>{5C22544A-7EE6-4342-B048-85BDC9FD1C3A}</a:tableStyleId>
              </a:tblPr>
              <a:tblGrid>
                <a:gridCol w="4178474"/>
                <a:gridCol w="4500389"/>
              </a:tblGrid>
              <a:tr h="457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marL="91437" marR="91437" marT="45723" marB="4572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marL="91437" marR="91437" marT="45723" marB="45723"/>
                </a:tc>
              </a:tr>
              <a:tr h="971630">
                <a:tc>
                  <a:txBody>
                    <a:bodyPr/>
                    <a:lstStyle/>
                    <a:p>
                      <a:pPr marL="271463" indent="-271463">
                        <a:lnSpc>
                          <a:spcPct val="100000"/>
                        </a:lnSpc>
                        <a:spcBef>
                          <a:spcPct val="50000"/>
                        </a:spcBef>
                        <a:defRPr/>
                      </a:pPr>
                      <a:r>
                        <a:rPr kumimoji="1" lang="en-US" altLang="zh-CN" sz="2400" kern="1200" dirty="0" smtClean="0">
                          <a:solidFill>
                            <a:schemeClr val="dk1"/>
                          </a:solidFill>
                          <a:latin typeface="华文楷体" pitchFamily="2" charset="-122"/>
                          <a:ea typeface="华文楷体" pitchFamily="2" charset="-122"/>
                          <a:cs typeface="+mn-cs"/>
                        </a:rPr>
                        <a:t>1.</a:t>
                      </a:r>
                      <a:r>
                        <a:rPr kumimoji="1" lang="en-US" altLang="zh-CN" sz="2400" kern="1200" baseline="0" dirty="0" smtClean="0">
                          <a:solidFill>
                            <a:schemeClr val="dk1"/>
                          </a:solidFill>
                          <a:latin typeface="华文楷体" pitchFamily="2" charset="-122"/>
                          <a:ea typeface="华文楷体" pitchFamily="2" charset="-122"/>
                          <a:cs typeface="+mn-cs"/>
                        </a:rPr>
                        <a:t> </a:t>
                      </a:r>
                      <a:r>
                        <a:rPr kumimoji="1" lang="zh-CN" altLang="en-US" sz="2400" kern="1200" dirty="0" smtClean="0">
                          <a:solidFill>
                            <a:schemeClr val="dk1"/>
                          </a:solidFill>
                          <a:latin typeface="华文楷体" pitchFamily="2" charset="-122"/>
                          <a:ea typeface="华文楷体" pitchFamily="2" charset="-122"/>
                          <a:cs typeface="+mn-cs"/>
                        </a:rPr>
                        <a:t>否定的比较级，用于表达</a:t>
                      </a:r>
                      <a:r>
                        <a:rPr kumimoji="1" lang="en-US" altLang="zh-CN" sz="2400" kern="1200" dirty="0" smtClean="0">
                          <a:solidFill>
                            <a:schemeClr val="dk1"/>
                          </a:solidFill>
                          <a:latin typeface="华文楷体" pitchFamily="2" charset="-122"/>
                          <a:ea typeface="华文楷体" pitchFamily="2" charset="-122"/>
                          <a:cs typeface="+mn-cs"/>
                        </a:rPr>
                        <a:t/>
                      </a:r>
                      <a:br>
                        <a:rPr kumimoji="1" lang="en-US" altLang="zh-CN" sz="2400" kern="1200" dirty="0" smtClean="0">
                          <a:solidFill>
                            <a:schemeClr val="dk1"/>
                          </a:solidFill>
                          <a:latin typeface="华文楷体" pitchFamily="2" charset="-122"/>
                          <a:ea typeface="华文楷体" pitchFamily="2" charset="-122"/>
                          <a:cs typeface="+mn-cs"/>
                        </a:rPr>
                      </a:b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最</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en-US" altLang="zh-CN" sz="2400" kern="1200" dirty="0">
                        <a:solidFill>
                          <a:schemeClr val="dk1"/>
                        </a:solidFill>
                        <a:latin typeface="华文楷体" pitchFamily="2" charset="-122"/>
                        <a:ea typeface="华文楷体" pitchFamily="2" charset="-122"/>
                        <a:cs typeface="+mn-cs"/>
                      </a:endParaRPr>
                    </a:p>
                  </a:txBody>
                  <a:tcPr marL="91437" marR="91437" marT="45723" marB="45723" anchor="ct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marL="91437" marR="91437" marT="45723" marB="45723"/>
                </a:tc>
              </a:tr>
              <a:tr h="1643192">
                <a:tc>
                  <a:txBody>
                    <a:bodyPr/>
                    <a:lstStyle/>
                    <a:p>
                      <a:pPr marL="271463" marR="0" indent="-271463"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华文楷体" pitchFamily="2" charset="-122"/>
                          <a:ea typeface="华文楷体" pitchFamily="2" charset="-122"/>
                          <a:cs typeface="+mn-cs"/>
                        </a:rPr>
                        <a:t>2.</a:t>
                      </a:r>
                      <a:r>
                        <a:rPr kumimoji="1" lang="en-US" altLang="zh-CN" sz="2400" kern="1200" baseline="0" dirty="0" smtClean="0">
                          <a:solidFill>
                            <a:schemeClr val="dk1"/>
                          </a:solidFill>
                          <a:latin typeface="华文楷体" pitchFamily="2" charset="-122"/>
                          <a:ea typeface="华文楷体" pitchFamily="2" charset="-122"/>
                          <a:cs typeface="+mn-cs"/>
                        </a:rPr>
                        <a:t> </a:t>
                      </a: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某人对某些事的反思</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endParaRPr kumimoji="1" lang="zh-CN" altLang="en-US" sz="2400" kern="1200" dirty="0">
                        <a:solidFill>
                          <a:schemeClr val="dk1"/>
                        </a:solidFill>
                        <a:latin typeface="华文楷体" pitchFamily="2" charset="-122"/>
                        <a:ea typeface="华文楷体" pitchFamily="2" charset="-122"/>
                        <a:cs typeface="+mn-cs"/>
                      </a:endParaRPr>
                    </a:p>
                  </a:txBody>
                  <a:tcPr marL="91437" marR="91437" marT="45723" marB="45723" anchor="ctr"/>
                </a:tc>
                <a:tc>
                  <a:txBody>
                    <a:bodyPr/>
                    <a:lstStyle/>
                    <a:p>
                      <a:pPr algn="l">
                        <a:lnSpc>
                          <a:spcPct val="100000"/>
                        </a:lnSpc>
                      </a:pPr>
                      <a:endParaRPr lang="zh-CN" altLang="en-US" sz="1800" dirty="0"/>
                    </a:p>
                  </a:txBody>
                  <a:tcPr marL="91437" marR="91437" marT="45723" marB="45723"/>
                </a:tc>
              </a:tr>
              <a:tr h="1366596">
                <a:tc>
                  <a:txBody>
                    <a:bodyPr/>
                    <a:lstStyle/>
                    <a:p>
                      <a:pPr marL="271463" marR="0" indent="-271463" algn="l" defTabSz="914400" rtl="0" eaLnBrk="1" fontAlgn="auto" latinLnBrk="0" hangingPunct="1">
                        <a:lnSpc>
                          <a:spcPct val="100000"/>
                        </a:lnSpc>
                        <a:spcBef>
                          <a:spcPts val="0"/>
                        </a:spcBef>
                        <a:spcAft>
                          <a:spcPts val="0"/>
                        </a:spcAft>
                        <a:buClrTx/>
                        <a:buSzTx/>
                        <a:buFontTx/>
                        <a:buNone/>
                        <a:tabLst/>
                        <a:defRPr/>
                      </a:pPr>
                      <a:r>
                        <a:rPr kumimoji="1" lang="en-US" altLang="zh-CN" sz="2400" kern="1200" dirty="0" smtClean="0">
                          <a:solidFill>
                            <a:schemeClr val="dk1"/>
                          </a:solidFill>
                          <a:latin typeface="华文楷体" pitchFamily="2" charset="-122"/>
                          <a:ea typeface="华文楷体" pitchFamily="2" charset="-122"/>
                          <a:cs typeface="+mn-cs"/>
                        </a:rPr>
                        <a:t>3.</a:t>
                      </a:r>
                      <a:r>
                        <a:rPr kumimoji="1" lang="en-US" altLang="zh-CN" sz="2400" kern="1200" baseline="0" dirty="0" smtClean="0">
                          <a:solidFill>
                            <a:schemeClr val="dk1"/>
                          </a:solidFill>
                          <a:latin typeface="华文楷体" pitchFamily="2" charset="-122"/>
                          <a:ea typeface="华文楷体" pitchFamily="2" charset="-122"/>
                          <a:cs typeface="+mn-cs"/>
                        </a:rPr>
                        <a:t> </a:t>
                      </a:r>
                      <a:r>
                        <a:rPr kumimoji="1" lang="zh-CN" altLang="en-US" sz="2400" kern="1200" dirty="0" smtClean="0">
                          <a:solidFill>
                            <a:schemeClr val="dk1"/>
                          </a:solidFill>
                          <a:latin typeface="华文楷体" pitchFamily="2" charset="-122"/>
                          <a:ea typeface="华文楷体" pitchFamily="2" charset="-122"/>
                          <a:cs typeface="+mn-cs"/>
                        </a:rPr>
                        <a:t>用于表达</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某人对某事或某人新的看法</a:t>
                      </a:r>
                      <a:r>
                        <a:rPr kumimoji="1" lang="en-US" altLang="en-US" sz="2400" kern="1200" dirty="0" smtClean="0">
                          <a:solidFill>
                            <a:schemeClr val="dk1"/>
                          </a:solidFill>
                          <a:latin typeface="华文楷体" pitchFamily="2" charset="-122"/>
                          <a:ea typeface="华文楷体" pitchFamily="2" charset="-122"/>
                          <a:cs typeface="+mn-cs"/>
                        </a:rPr>
                        <a:t>”</a:t>
                      </a:r>
                      <a:r>
                        <a:rPr kumimoji="1" lang="zh-CN" altLang="en-US" sz="2400" kern="1200" dirty="0" smtClean="0">
                          <a:solidFill>
                            <a:schemeClr val="dk1"/>
                          </a:solidFill>
                          <a:latin typeface="华文楷体" pitchFamily="2" charset="-122"/>
                          <a:ea typeface="华文楷体" pitchFamily="2" charset="-122"/>
                          <a:cs typeface="+mn-cs"/>
                        </a:rPr>
                        <a:t>。</a:t>
                      </a:r>
                    </a:p>
                  </a:txBody>
                  <a:tcPr marL="68577" marR="68577" marT="0" marB="0" anchor="ctr"/>
                </a:tc>
                <a:tc>
                  <a:txBody>
                    <a:bodyPr/>
                    <a:lstStyle/>
                    <a:p>
                      <a:pPr algn="l">
                        <a:lnSpc>
                          <a:spcPct val="100000"/>
                        </a:lnSpc>
                      </a:pPr>
                      <a:endParaRPr lang="zh-CN" altLang="en-US" sz="1800" dirty="0"/>
                    </a:p>
                  </a:txBody>
                  <a:tcPr marL="91437" marR="91437" marT="45723" marB="45723"/>
                </a:tc>
              </a:tr>
            </a:tbl>
          </a:graphicData>
        </a:graphic>
      </p:graphicFrame>
      <p:sp>
        <p:nvSpPr>
          <p:cNvPr id="13" name="矩形 12"/>
          <p:cNvSpPr>
            <a:spLocks noChangeArrowheads="1"/>
          </p:cNvSpPr>
          <p:nvPr/>
        </p:nvSpPr>
        <p:spPr bwMode="auto">
          <a:xfrm>
            <a:off x="4500563" y="2395538"/>
            <a:ext cx="4643437" cy="461962"/>
          </a:xfrm>
          <a:prstGeom prst="rect">
            <a:avLst/>
          </a:prstGeom>
          <a:noFill/>
          <a:ln w="9525">
            <a:noFill/>
            <a:miter lim="800000"/>
            <a:headEnd/>
            <a:tailEnd/>
          </a:ln>
        </p:spPr>
        <p:txBody>
          <a:bodyPr>
            <a:spAutoFit/>
          </a:bodyPr>
          <a:lstStyle/>
          <a:p>
            <a:pPr marL="457200" indent="-457200" fontAlgn="auto">
              <a:spcBef>
                <a:spcPts val="0"/>
              </a:spcBef>
              <a:spcAft>
                <a:spcPts val="0"/>
              </a:spcAft>
              <a:defRPr/>
            </a:pPr>
            <a:r>
              <a:rPr kumimoji="1" lang="en-US" altLang="zh-CN" sz="2400" b="1" dirty="0">
                <a:solidFill>
                  <a:schemeClr val="accent1">
                    <a:lumMod val="50000"/>
                  </a:schemeClr>
                </a:solidFill>
                <a:latin typeface="Helvetica"/>
                <a:ea typeface="+mn-ea"/>
              </a:rPr>
              <a:t>nothing … as much as …</a:t>
            </a:r>
          </a:p>
        </p:txBody>
      </p:sp>
      <p:sp>
        <p:nvSpPr>
          <p:cNvPr id="14" name="矩形 13"/>
          <p:cNvSpPr>
            <a:spLocks noChangeArrowheads="1"/>
          </p:cNvSpPr>
          <p:nvPr/>
        </p:nvSpPr>
        <p:spPr bwMode="auto">
          <a:xfrm>
            <a:off x="4524375" y="3073400"/>
            <a:ext cx="4476750" cy="1200329"/>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zh-CN" sz="2400" b="1" dirty="0">
                <a:solidFill>
                  <a:schemeClr val="accent1">
                    <a:lumMod val="50000"/>
                  </a:schemeClr>
                </a:solidFill>
                <a:latin typeface="Helvetica"/>
                <a:ea typeface="+mn-ea"/>
              </a:rPr>
              <a:t>as sb. did </a:t>
            </a:r>
            <a:r>
              <a:rPr kumimoji="1" lang="en-US" altLang="zh-CN" sz="2400" b="1" dirty="0" err="1">
                <a:solidFill>
                  <a:schemeClr val="accent1">
                    <a:lumMod val="50000"/>
                  </a:schemeClr>
                </a:solidFill>
                <a:latin typeface="Helvetica"/>
                <a:ea typeface="+mn-ea"/>
              </a:rPr>
              <a:t>sth</a:t>
            </a:r>
            <a:r>
              <a:rPr kumimoji="1" lang="en-US" altLang="zh-CN" sz="2400" b="1" dirty="0">
                <a:solidFill>
                  <a:schemeClr val="accent1">
                    <a:lumMod val="50000"/>
                  </a:schemeClr>
                </a:solidFill>
                <a:latin typeface="Helvetica"/>
                <a:ea typeface="+mn-ea"/>
              </a:rPr>
              <a:t>., sb. realize </a:t>
            </a:r>
            <a:r>
              <a:rPr kumimoji="1" lang="en-US" altLang="zh-CN" sz="2400" b="1" dirty="0" err="1" smtClean="0">
                <a:solidFill>
                  <a:schemeClr val="accent1">
                    <a:lumMod val="50000"/>
                  </a:schemeClr>
                </a:solidFill>
                <a:latin typeface="Helvetica"/>
                <a:ea typeface="+mn-ea"/>
              </a:rPr>
              <a:t>sth</a:t>
            </a:r>
            <a:r>
              <a:rPr kumimoji="1" lang="en-US" altLang="zh-CN" sz="2400" b="1" dirty="0" smtClean="0">
                <a:solidFill>
                  <a:schemeClr val="accent1">
                    <a:lumMod val="50000"/>
                  </a:schemeClr>
                </a:solidFill>
                <a:latin typeface="Helvetica"/>
                <a:ea typeface="+mn-ea"/>
              </a:rPr>
              <a:t>. </a:t>
            </a:r>
            <a:r>
              <a:rPr kumimoji="1" lang="en-US" altLang="zh-CN" sz="2400" b="1" dirty="0">
                <a:solidFill>
                  <a:schemeClr val="accent1">
                    <a:lumMod val="50000"/>
                  </a:schemeClr>
                </a:solidFill>
                <a:latin typeface="Helvetica"/>
                <a:ea typeface="+mn-ea"/>
              </a:rPr>
              <a:t>incredible / provoking / important: sb. no longer …</a:t>
            </a:r>
            <a:endParaRPr kumimoji="1" lang="zh-CN" altLang="en-US" sz="2400" b="1" dirty="0">
              <a:solidFill>
                <a:schemeClr val="accent1">
                  <a:lumMod val="50000"/>
                </a:schemeClr>
              </a:solidFill>
              <a:latin typeface="Helvetica"/>
              <a:ea typeface="+mn-ea"/>
            </a:endParaRPr>
          </a:p>
        </p:txBody>
      </p:sp>
      <p:sp>
        <p:nvSpPr>
          <p:cNvPr id="15" name="矩形 14"/>
          <p:cNvSpPr>
            <a:spLocks noChangeArrowheads="1"/>
          </p:cNvSpPr>
          <p:nvPr/>
        </p:nvSpPr>
        <p:spPr bwMode="auto">
          <a:xfrm>
            <a:off x="4500563" y="4956175"/>
            <a:ext cx="4643437" cy="830263"/>
          </a:xfrm>
          <a:prstGeom prst="rect">
            <a:avLst/>
          </a:prstGeom>
          <a:noFill/>
          <a:ln w="9525">
            <a:noFill/>
            <a:miter lim="800000"/>
            <a:headEnd/>
            <a:tailEnd/>
          </a:ln>
        </p:spPr>
        <p:txBody>
          <a:bodyPr>
            <a:spAutoFit/>
          </a:bodyPr>
          <a:lstStyle/>
          <a:p>
            <a:pPr fontAlgn="auto">
              <a:spcBef>
                <a:spcPts val="0"/>
              </a:spcBef>
              <a:spcAft>
                <a:spcPts val="0"/>
              </a:spcAft>
              <a:defRPr/>
            </a:pPr>
            <a:r>
              <a:rPr kumimoji="1" lang="en-US" altLang="en-US" sz="2400" b="1" i="1" dirty="0">
                <a:solidFill>
                  <a:schemeClr val="accent1">
                    <a:lumMod val="50000"/>
                  </a:schemeClr>
                </a:solidFill>
                <a:latin typeface="Helvetica"/>
                <a:ea typeface="+mn-ea"/>
              </a:rPr>
              <a:t>adj. </a:t>
            </a:r>
            <a:r>
              <a:rPr kumimoji="1" lang="en-US" altLang="en-US" sz="2400" b="1" dirty="0">
                <a:solidFill>
                  <a:schemeClr val="accent1">
                    <a:lumMod val="50000"/>
                  </a:schemeClr>
                </a:solidFill>
                <a:latin typeface="Helvetica"/>
                <a:ea typeface="+mn-ea"/>
              </a:rPr>
              <a:t>as sb. was, sb. / </a:t>
            </a:r>
            <a:r>
              <a:rPr kumimoji="1" lang="en-US" altLang="en-US" sz="2400" b="1" dirty="0" err="1">
                <a:solidFill>
                  <a:schemeClr val="accent1">
                    <a:lumMod val="50000"/>
                  </a:schemeClr>
                </a:solidFill>
                <a:latin typeface="Helvetica"/>
                <a:ea typeface="+mn-ea"/>
              </a:rPr>
              <a:t>sth</a:t>
            </a:r>
            <a:r>
              <a:rPr kumimoji="1" lang="en-US" altLang="en-US" sz="2400" b="1" dirty="0">
                <a:solidFill>
                  <a:schemeClr val="accent1">
                    <a:lumMod val="50000"/>
                  </a:schemeClr>
                </a:solidFill>
                <a:latin typeface="Helvetica"/>
                <a:ea typeface="+mn-ea"/>
              </a:rPr>
              <a:t>. had never looked </a:t>
            </a:r>
            <a:r>
              <a:rPr kumimoji="1" lang="en-US" altLang="en-US" sz="2400" b="1" i="1" dirty="0">
                <a:solidFill>
                  <a:schemeClr val="accent1">
                    <a:lumMod val="50000"/>
                  </a:schemeClr>
                </a:solidFill>
                <a:latin typeface="Helvetica"/>
                <a:ea typeface="+mn-ea"/>
              </a:rPr>
              <a:t>adj.</a:t>
            </a:r>
            <a:endParaRPr kumimoji="1" lang="en-US" altLang="zh-CN" sz="2400" b="1" i="1" dirty="0">
              <a:solidFill>
                <a:schemeClr val="accent1">
                  <a:lumMod val="50000"/>
                </a:schemeClr>
              </a:solidFill>
              <a:latin typeface="Helvetica"/>
              <a:ea typeface="+mn-ea"/>
            </a:endParaRPr>
          </a:p>
        </p:txBody>
      </p:sp>
      <p:pic>
        <p:nvPicPr>
          <p:cNvPr id="108566"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8567" name="组合 7"/>
          <p:cNvGrpSpPr>
            <a:grpSpLocks/>
          </p:cNvGrpSpPr>
          <p:nvPr/>
        </p:nvGrpSpPr>
        <p:grpSpPr bwMode="auto">
          <a:xfrm>
            <a:off x="-1588" y="4763"/>
            <a:ext cx="7853363" cy="1122362"/>
            <a:chOff x="-1787" y="5041"/>
            <a:chExt cx="7854156" cy="1121584"/>
          </a:xfrm>
        </p:grpSpPr>
        <p:pic>
          <p:nvPicPr>
            <p:cNvPr id="108568" name="Picture 3"/>
            <p:cNvPicPr>
              <a:picLocks noChangeAspect="1" noChangeArrowheads="1"/>
            </p:cNvPicPr>
            <p:nvPr/>
          </p:nvPicPr>
          <p:blipFill>
            <a:blip r:embed="rId5"/>
            <a:srcRect/>
            <a:stretch>
              <a:fillRect/>
            </a:stretch>
          </p:blipFill>
          <p:spPr bwMode="auto">
            <a:xfrm rot="10800000">
              <a:off x="-1787" y="5041"/>
              <a:ext cx="3373569" cy="1121584"/>
            </a:xfrm>
            <a:prstGeom prst="rect">
              <a:avLst/>
            </a:prstGeom>
            <a:noFill/>
            <a:ln w="9525">
              <a:noFill/>
              <a:miter lim="800000"/>
              <a:headEnd/>
              <a:tailEnd/>
            </a:ln>
          </p:spPr>
        </p:pic>
        <p:sp>
          <p:nvSpPr>
            <p:cNvPr id="10" name="TextBox 9">
              <a:hlinkClick r:id="rId6" action="ppaction://hlinksldjump"/>
            </p:cNvPr>
            <p:cNvSpPr txBox="1"/>
            <p:nvPr/>
          </p:nvSpPr>
          <p:spPr>
            <a:xfrm>
              <a:off x="34730" y="209686"/>
              <a:ext cx="3381716" cy="583795"/>
            </a:xfrm>
            <a:prstGeom prst="rect">
              <a:avLst/>
            </a:prstGeom>
            <a:noFill/>
          </p:spPr>
          <p:txBody>
            <a:bodyPr>
              <a:spAutoFit/>
            </a:bodyPr>
            <a:lstStyle/>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p>
            <a:p>
              <a:pPr algn="ctr">
                <a:defRPr/>
              </a:pPr>
              <a:r>
                <a:rPr lang="en-US" altLang="zh-CN" sz="16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p>
          </p:txBody>
        </p:sp>
        <p:sp>
          <p:nvSpPr>
            <p:cNvPr id="108570" name="矩形 14"/>
            <p:cNvSpPr>
              <a:spLocks noChangeArrowheads="1"/>
            </p:cNvSpPr>
            <p:nvPr/>
          </p:nvSpPr>
          <p:spPr bwMode="auto">
            <a:xfrm>
              <a:off x="3491880" y="476672"/>
              <a:ext cx="4360489" cy="400110"/>
            </a:xfrm>
            <a:prstGeom prst="rect">
              <a:avLst/>
            </a:prstGeom>
            <a:noFill/>
            <a:ln w="9525">
              <a:noFill/>
              <a:miter lim="800000"/>
              <a:headEnd/>
              <a:tailEnd/>
            </a:ln>
          </p:spPr>
          <p:txBody>
            <a:bodyPr wrap="none">
              <a:spAutoFit/>
            </a:bodyPr>
            <a:lstStyle/>
            <a:p>
              <a:r>
                <a:rPr lang="en-US" altLang="zh-CN" sz="2000" b="1">
                  <a:solidFill>
                    <a:srgbClr val="0070C0"/>
                  </a:solidFill>
                  <a:latin typeface="Helvetica" pitchFamily="34" charset="0"/>
                </a:rPr>
                <a:t>Language points—Useful patterns</a:t>
              </a:r>
              <a:endParaRPr lang="zh-CN" altLang="en-US" sz="2000" b="1">
                <a:solidFill>
                  <a:srgbClr val="0070C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4" name="矩形 3"/>
          <p:cNvSpPr/>
          <p:nvPr/>
        </p:nvSpPr>
        <p:spPr>
          <a:xfrm>
            <a:off x="0" y="6308725"/>
            <a:ext cx="9144000" cy="549275"/>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Rectangle 6"/>
          <p:cNvSpPr>
            <a:spLocks noChangeArrowheads="1"/>
          </p:cNvSpPr>
          <p:nvPr/>
        </p:nvSpPr>
        <p:spPr bwMode="auto">
          <a:xfrm>
            <a:off x="3059113" y="4437063"/>
            <a:ext cx="4140200" cy="1016000"/>
          </a:xfrm>
          <a:prstGeom prst="rect">
            <a:avLst/>
          </a:prstGeom>
          <a:noFill/>
          <a:ln w="9525">
            <a:noFill/>
            <a:miter lim="800000"/>
            <a:headEnd/>
            <a:tailEnd/>
          </a:ln>
        </p:spPr>
        <p:txBody>
          <a:bodyPr>
            <a:spAutoFit/>
          </a:bodyPr>
          <a:lstStyle/>
          <a:p>
            <a:pPr eaLnBrk="0" fontAlgn="auto" hangingPunct="0">
              <a:spcBef>
                <a:spcPts val="0"/>
              </a:spcBef>
              <a:spcAft>
                <a:spcPts val="0"/>
              </a:spcAft>
              <a:defRPr/>
            </a:pPr>
            <a:r>
              <a:rPr lang="en-US" altLang="zh-CN" sz="6000" dirty="0">
                <a:solidFill>
                  <a:srgbClr val="FF6600"/>
                </a:solidFill>
                <a:effectLst>
                  <a:outerShdw blurRad="38100" dist="38100" dir="2700000" algn="tl">
                    <a:srgbClr val="000000">
                      <a:alpha val="43137"/>
                    </a:srgbClr>
                  </a:outerShdw>
                </a:effectLst>
                <a:latin typeface="Cooper Black" pitchFamily="18" charset="0"/>
                <a:ea typeface="+mn-ea"/>
              </a:rPr>
              <a:t>The end</a:t>
            </a:r>
          </a:p>
        </p:txBody>
      </p:sp>
      <p:grpSp>
        <p:nvGrpSpPr>
          <p:cNvPr id="109573" name="组合 13"/>
          <p:cNvGrpSpPr>
            <a:grpSpLocks/>
          </p:cNvGrpSpPr>
          <p:nvPr/>
        </p:nvGrpSpPr>
        <p:grpSpPr bwMode="auto">
          <a:xfrm>
            <a:off x="4763" y="34925"/>
            <a:ext cx="9144000" cy="708025"/>
            <a:chOff x="0" y="0"/>
            <a:chExt cx="9144000" cy="708025"/>
          </a:xfrm>
        </p:grpSpPr>
        <p:sp>
          <p:nvSpPr>
            <p:cNvPr id="15" name="Rectangle 10"/>
            <p:cNvSpPr/>
            <p:nvPr/>
          </p:nvSpPr>
          <p:spPr bwMode="auto">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8" name="TextBox 17"/>
            <p:cNvSpPr txBox="1"/>
            <p:nvPr/>
          </p:nvSpPr>
          <p:spPr bwMode="auto">
            <a:xfrm>
              <a:off x="1500187" y="174625"/>
              <a:ext cx="5081588"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109579"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pic>
        <p:nvPicPr>
          <p:cNvPr id="109580" name="Picture 12" descr="D:\找图\新视野读写3\新视野读写3册 大图原图\新视野大学英语（第三版）读写教程3 课首图 黑白图\U2\新视野大学英语（第三版）读写教程3 128372006.tif"/>
          <p:cNvPicPr>
            <a:picLocks noChangeAspect="1" noChangeArrowheads="1"/>
          </p:cNvPicPr>
          <p:nvPr/>
        </p:nvPicPr>
        <p:blipFill>
          <a:blip r:embed="rId2"/>
          <a:srcRect/>
          <a:stretch>
            <a:fillRect/>
          </a:stretch>
        </p:blipFill>
        <p:spPr bwMode="auto">
          <a:xfrm>
            <a:off x="113730" y="1606943"/>
            <a:ext cx="2964863" cy="191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9"/>
          <p:cNvPicPr>
            <a:picLocks noChangeAspect="1" noChangeArrowheads="1"/>
          </p:cNvPicPr>
          <p:nvPr/>
        </p:nvPicPr>
        <p:blipFill>
          <a:blip r:embed="rId3" cstate="print"/>
          <a:srcRect/>
          <a:stretch>
            <a:fillRect/>
          </a:stretch>
        </p:blipFill>
        <p:spPr bwMode="auto">
          <a:xfrm>
            <a:off x="3194771" y="1606158"/>
            <a:ext cx="2870209" cy="1912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ext uri="{91240B29-F687-4F45-9708-019B960494DF}"/>
          </a:extLst>
        </p:spPr>
      </p:pic>
      <p:pic>
        <p:nvPicPr>
          <p:cNvPr id="109581" name="Picture 13" descr="D:\找图\新视野读写3\新视野读写3册 大图原图\新视野大学英语（第三版）读写教程3 103058113.jpg"/>
          <p:cNvPicPr>
            <a:picLocks noChangeAspect="1" noChangeArrowheads="1"/>
          </p:cNvPicPr>
          <p:nvPr/>
        </p:nvPicPr>
        <p:blipFill>
          <a:blip r:embed="rId4" cstate="print"/>
          <a:srcRect/>
          <a:stretch>
            <a:fillRect/>
          </a:stretch>
        </p:blipFill>
        <p:spPr bwMode="auto">
          <a:xfrm>
            <a:off x="6181158" y="1606943"/>
            <a:ext cx="2864140" cy="191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2015年修改\图片2.jpg"/>
          <p:cNvPicPr>
            <a:picLocks noChangeAspect="1" noChangeArrowheads="1"/>
          </p:cNvPicPr>
          <p:nvPr/>
        </p:nvPicPr>
        <p:blipFill>
          <a:blip r:embed="rId3"/>
          <a:srcRect/>
          <a:stretch>
            <a:fillRect/>
          </a:stretch>
        </p:blipFill>
        <p:spPr bwMode="auto">
          <a:xfrm>
            <a:off x="500063" y="2060575"/>
            <a:ext cx="8358187" cy="4292600"/>
          </a:xfrm>
          <a:prstGeom prst="rect">
            <a:avLst/>
          </a:prstGeom>
          <a:noFill/>
          <a:ln w="9525">
            <a:noFill/>
            <a:miter lim="800000"/>
            <a:headEnd/>
            <a:tailEnd/>
          </a:ln>
        </p:spPr>
      </p:pic>
      <p:sp>
        <p:nvSpPr>
          <p:cNvPr id="14339"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 name="矩形 19"/>
          <p:cNvSpPr>
            <a:spLocks noChangeArrowheads="1"/>
          </p:cNvSpPr>
          <p:nvPr/>
        </p:nvSpPr>
        <p:spPr bwMode="auto">
          <a:xfrm>
            <a:off x="1128713" y="2420938"/>
            <a:ext cx="7715250" cy="3786187"/>
          </a:xfrm>
          <a:prstGeom prst="rect">
            <a:avLst/>
          </a:prstGeom>
          <a:noFill/>
          <a:ln w="9525">
            <a:noFill/>
            <a:miter lim="800000"/>
            <a:headEnd/>
            <a:tailEnd/>
          </a:ln>
        </p:spPr>
        <p:txBody>
          <a:bodyPr>
            <a:spAutoFit/>
          </a:bodyPr>
          <a:lstStyle/>
          <a:p>
            <a:pPr>
              <a:lnSpc>
                <a:spcPts val="3200"/>
              </a:lnSpc>
            </a:pPr>
            <a:r>
              <a:rPr lang="en-US" altLang="zh-CN" sz="2400"/>
              <a:t>The answer is open-ended. For example, you might have the fear of darkness, the fear of heights, the fear of snakes or spiders, the fear of flying, etc. Some suggestions on how to overcome fears are listed below for reference. First, you analyzed your fear and had a clear picture of what your fear was. Then you took control of your fear. You decided to expose yourself to that fear in small doses until you gained a better understanding of it. </a:t>
            </a:r>
            <a:endParaRPr lang="en-US" altLang="zh-CN" sz="2400">
              <a:latin typeface="Helvetica" pitchFamily="34" charset="0"/>
              <a:ea typeface="楷体_GB2312" pitchFamily="49" charset="-122"/>
            </a:endParaRPr>
          </a:p>
        </p:txBody>
      </p:sp>
      <p:sp>
        <p:nvSpPr>
          <p:cNvPr id="14346" name="矩形 13"/>
          <p:cNvSpPr>
            <a:spLocks noChangeArrowheads="1"/>
          </p:cNvSpPr>
          <p:nvPr/>
        </p:nvSpPr>
        <p:spPr bwMode="auto">
          <a:xfrm>
            <a:off x="755650" y="1196975"/>
            <a:ext cx="7885113" cy="830263"/>
          </a:xfrm>
          <a:prstGeom prst="rect">
            <a:avLst/>
          </a:prstGeom>
          <a:noFill/>
          <a:ln w="9525">
            <a:noFill/>
            <a:miter lim="800000"/>
            <a:headEnd/>
            <a:tailEnd/>
          </a:ln>
        </p:spPr>
        <p:txBody>
          <a:bodyPr>
            <a:spAutoFit/>
          </a:bodyPr>
          <a:lstStyle/>
          <a:p>
            <a:pPr marL="355600" indent="-355600" eaLnBrk="0" hangingPunct="0"/>
            <a:r>
              <a:rPr lang="en-US" altLang="zh-CN" sz="2400" dirty="0">
                <a:latin typeface="Helvetica" pitchFamily="34" charset="0"/>
                <a:ea typeface="楷体_GB2312" pitchFamily="49" charset="-122"/>
              </a:rPr>
              <a:t>2. Did you have a fear of something before? If so, how did you overcome it?</a:t>
            </a:r>
          </a:p>
        </p:txBody>
      </p:sp>
      <p:sp>
        <p:nvSpPr>
          <p:cNvPr id="14" name="右箭头 13">
            <a:hlinkClick r:id="" action="ppaction://hlinkshowjump?jump=nextslide"/>
          </p:cNvPr>
          <p:cNvSpPr/>
          <p:nvPr/>
        </p:nvSpPr>
        <p:spPr>
          <a:xfrm>
            <a:off x="5057816"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4348" name="矩形 12"/>
          <p:cNvSpPr>
            <a:spLocks noChangeArrowheads="1"/>
          </p:cNvSpPr>
          <p:nvPr/>
        </p:nvSpPr>
        <p:spPr bwMode="auto">
          <a:xfrm>
            <a:off x="5211763" y="427038"/>
            <a:ext cx="4075112" cy="57308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Listen and talk</a:t>
            </a:r>
            <a:endParaRPr lang="zh-CN" altLang="en-US" sz="2400" b="1">
              <a:solidFill>
                <a:srgbClr val="0070C0"/>
              </a:solidFill>
              <a:latin typeface="Helvetica" pitchFamily="34" charset="0"/>
              <a:ea typeface="Helvetica Neue"/>
              <a:cs typeface="Helvetica Neue"/>
            </a:endParaRPr>
          </a:p>
        </p:txBody>
      </p:sp>
      <p:pic>
        <p:nvPicPr>
          <p:cNvPr id="13" name="Picture 3"/>
          <p:cNvPicPr>
            <a:picLocks noChangeAspect="1" noChangeArrowheads="1"/>
          </p:cNvPicPr>
          <p:nvPr/>
        </p:nvPicPr>
        <p:blipFill>
          <a:blip r:embed="rId4"/>
          <a:srcRect/>
          <a:stretch>
            <a:fillRect/>
          </a:stretch>
        </p:blipFill>
        <p:spPr bwMode="auto">
          <a:xfrm>
            <a:off x="-7938" y="9525"/>
            <a:ext cx="4645010" cy="1187450"/>
          </a:xfrm>
          <a:prstGeom prst="rect">
            <a:avLst/>
          </a:prstGeom>
          <a:noFill/>
          <a:ln w="9525">
            <a:noFill/>
            <a:miter lim="800000"/>
            <a:headEnd/>
            <a:tailEnd/>
          </a:ln>
        </p:spPr>
      </p:pic>
      <p:sp>
        <p:nvSpPr>
          <p:cNvPr id="15" name="TextBox 14"/>
          <p:cNvSpPr txBox="1"/>
          <p:nvPr/>
        </p:nvSpPr>
        <p:spPr bwMode="auto">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2015年修改\图片2.jpg"/>
          <p:cNvPicPr>
            <a:picLocks noChangeAspect="1" noChangeArrowheads="1"/>
          </p:cNvPicPr>
          <p:nvPr/>
        </p:nvPicPr>
        <p:blipFill>
          <a:blip r:embed="rId3"/>
          <a:srcRect/>
          <a:stretch>
            <a:fillRect/>
          </a:stretch>
        </p:blipFill>
        <p:spPr bwMode="auto">
          <a:xfrm>
            <a:off x="500063" y="2214554"/>
            <a:ext cx="8358187" cy="3297251"/>
          </a:xfrm>
          <a:prstGeom prst="rect">
            <a:avLst/>
          </a:prstGeom>
          <a:noFill/>
          <a:ln w="9525">
            <a:noFill/>
            <a:miter lim="800000"/>
            <a:headEnd/>
            <a:tailEnd/>
          </a:ln>
        </p:spPr>
      </p:pic>
      <p:sp>
        <p:nvSpPr>
          <p:cNvPr id="15363"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 name="矩形 19"/>
          <p:cNvSpPr>
            <a:spLocks noChangeArrowheads="1"/>
          </p:cNvSpPr>
          <p:nvPr/>
        </p:nvSpPr>
        <p:spPr bwMode="auto">
          <a:xfrm>
            <a:off x="1125538" y="2924175"/>
            <a:ext cx="7191375" cy="1735138"/>
          </a:xfrm>
          <a:prstGeom prst="rect">
            <a:avLst/>
          </a:prstGeom>
          <a:noFill/>
          <a:ln w="9525">
            <a:noFill/>
            <a:miter lim="800000"/>
            <a:headEnd/>
            <a:tailEnd/>
          </a:ln>
        </p:spPr>
        <p:txBody>
          <a:bodyPr>
            <a:spAutoFit/>
          </a:bodyPr>
          <a:lstStyle/>
          <a:p>
            <a:pPr>
              <a:lnSpc>
                <a:spcPts val="3200"/>
              </a:lnSpc>
            </a:pPr>
            <a:r>
              <a:rPr lang="en-US" altLang="zh-CN" sz="2400" dirty="0"/>
              <a:t>As a result, your fear began to disappear. Finally, you successfully changed the way you thought about your fear. You started seeing fear as a source of energy and embraced its role in your life.</a:t>
            </a:r>
            <a:endParaRPr lang="en-US" altLang="zh-CN" sz="2400" dirty="0">
              <a:latin typeface="Helvetica" pitchFamily="34" charset="0"/>
              <a:ea typeface="楷体_GB2312" pitchFamily="49" charset="-122"/>
            </a:endParaRPr>
          </a:p>
        </p:txBody>
      </p:sp>
      <p:sp>
        <p:nvSpPr>
          <p:cNvPr id="15370" name="矩形 13"/>
          <p:cNvSpPr>
            <a:spLocks noChangeArrowheads="1"/>
          </p:cNvSpPr>
          <p:nvPr/>
        </p:nvSpPr>
        <p:spPr bwMode="auto">
          <a:xfrm>
            <a:off x="755650" y="1196975"/>
            <a:ext cx="7885113" cy="830263"/>
          </a:xfrm>
          <a:prstGeom prst="rect">
            <a:avLst/>
          </a:prstGeom>
          <a:noFill/>
          <a:ln w="9525">
            <a:noFill/>
            <a:miter lim="800000"/>
            <a:headEnd/>
            <a:tailEnd/>
          </a:ln>
        </p:spPr>
        <p:txBody>
          <a:bodyPr>
            <a:spAutoFit/>
          </a:bodyPr>
          <a:lstStyle/>
          <a:p>
            <a:pPr marL="355600" indent="-355600" eaLnBrk="0" hangingPunct="0"/>
            <a:r>
              <a:rPr lang="en-US" altLang="zh-CN" sz="2400">
                <a:latin typeface="Helvetica" pitchFamily="34" charset="0"/>
                <a:ea typeface="楷体_GB2312" pitchFamily="49" charset="-122"/>
              </a:rPr>
              <a:t>2. Did you have a fear of something before? If so, how did you overcome it?</a:t>
            </a:r>
          </a:p>
        </p:txBody>
      </p:sp>
      <p:sp>
        <p:nvSpPr>
          <p:cNvPr id="15371" name="矩形 12"/>
          <p:cNvSpPr>
            <a:spLocks noChangeArrowheads="1"/>
          </p:cNvSpPr>
          <p:nvPr/>
        </p:nvSpPr>
        <p:spPr bwMode="auto">
          <a:xfrm>
            <a:off x="5211763" y="427038"/>
            <a:ext cx="4075112" cy="573087"/>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Listen and talk</a:t>
            </a:r>
            <a:endParaRPr lang="zh-CN" altLang="en-US" sz="2400" b="1">
              <a:solidFill>
                <a:srgbClr val="0070C0"/>
              </a:solidFill>
              <a:latin typeface="Helvetica" pitchFamily="34" charset="0"/>
              <a:ea typeface="Helvetica Neue"/>
              <a:cs typeface="Helvetica Neue"/>
            </a:endParaRPr>
          </a:p>
        </p:txBody>
      </p:sp>
      <p:pic>
        <p:nvPicPr>
          <p:cNvPr id="13" name="Picture 3"/>
          <p:cNvPicPr>
            <a:picLocks noChangeAspect="1" noChangeArrowheads="1"/>
          </p:cNvPicPr>
          <p:nvPr/>
        </p:nvPicPr>
        <p:blipFill>
          <a:blip r:embed="rId4"/>
          <a:srcRect/>
          <a:stretch>
            <a:fillRect/>
          </a:stretch>
        </p:blipFill>
        <p:spPr bwMode="auto">
          <a:xfrm>
            <a:off x="-7938" y="9525"/>
            <a:ext cx="4645010" cy="1187450"/>
          </a:xfrm>
          <a:prstGeom prst="rect">
            <a:avLst/>
          </a:prstGeom>
          <a:noFill/>
          <a:ln w="9525">
            <a:noFill/>
            <a:miter lim="800000"/>
            <a:headEnd/>
            <a:tailEnd/>
          </a:ln>
        </p:spPr>
      </p:pic>
      <p:sp>
        <p:nvSpPr>
          <p:cNvPr id="14" name="TextBox 13"/>
          <p:cNvSpPr txBox="1"/>
          <p:nvPr/>
        </p:nvSpPr>
        <p:spPr bwMode="auto">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noChangeArrowheads="1"/>
          </p:cNvPicPr>
          <p:nvPr/>
        </p:nvPicPr>
        <p:blipFill>
          <a:blip r:embed="rId3"/>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187624" y="3197711"/>
            <a:ext cx="5670392" cy="2554545"/>
          </a:xfrm>
          <a:prstGeom prst="rect">
            <a:avLst/>
          </a:prstGeom>
          <a:noFill/>
          <a:effectLst>
            <a:glow rad="139700">
              <a:schemeClr val="accent3">
                <a:satMod val="175000"/>
                <a:alpha val="40000"/>
              </a:schemeClr>
            </a:glow>
          </a:effectLst>
        </p:spPr>
        <p:txBody>
          <a:bodyPr>
            <a:spAutoFit/>
          </a:bodyPr>
          <a:lstStyle/>
          <a:p>
            <a:pPr algn="just" fontAlgn="auto">
              <a:lnSpc>
                <a:spcPts val="3200"/>
              </a:lnSpc>
              <a:spcBef>
                <a:spcPts val="0"/>
              </a:spcBef>
              <a:spcAft>
                <a:spcPts val="0"/>
              </a:spcAft>
              <a:defRPr/>
            </a:pPr>
            <a:r>
              <a:rPr kumimoji="1" lang="en-US" altLang="zh-CN" sz="2400" dirty="0">
                <a:effectLst>
                  <a:glow rad="101600">
                    <a:srgbClr val="000000">
                      <a:alpha val="60000"/>
                    </a:srgbClr>
                  </a:glow>
                </a:effectLst>
                <a:latin typeface="+mn-lt"/>
                <a:ea typeface="+mn-ea"/>
              </a:rPr>
              <a:t>      </a:t>
            </a:r>
            <a:r>
              <a:rPr lang="en-US" sz="2400" dirty="0">
                <a:latin typeface="Helvetica" pitchFamily="2" charset="0"/>
                <a:ea typeface="+mn-ea"/>
              </a:rPr>
              <a:t>A panic attack is a sudden feeling of _______. Usually it does not last long, but it may feel like forever. The cause can be something as _________ uneventful as driving over a bridge or flying in an airplane.</a:t>
            </a:r>
            <a:endParaRPr lang="en-US" altLang="zh-CN" sz="2400" dirty="0">
              <a:latin typeface="Helvetica" pitchFamily="2" charset="0"/>
              <a:ea typeface="楷体_GB2312" pitchFamily="49" charset="-122"/>
            </a:endParaRPr>
          </a:p>
        </p:txBody>
      </p:sp>
      <p:sp>
        <p:nvSpPr>
          <p:cNvPr id="16391" name="TextBox 4"/>
          <p:cNvSpPr txBox="1">
            <a:spLocks noChangeArrowheads="1"/>
          </p:cNvSpPr>
          <p:nvPr/>
        </p:nvSpPr>
        <p:spPr bwMode="auto">
          <a:xfrm>
            <a:off x="1331913" y="2492375"/>
            <a:ext cx="5919787" cy="369888"/>
          </a:xfrm>
          <a:prstGeom prst="rect">
            <a:avLst/>
          </a:prstGeom>
          <a:noFill/>
          <a:ln w="9525">
            <a:noFill/>
            <a:miter lim="800000"/>
            <a:headEnd/>
            <a:tailEnd/>
          </a:ln>
        </p:spPr>
        <p:txBody>
          <a:bodyPr>
            <a:spAutoFit/>
          </a:bodyPr>
          <a:lstStyle/>
          <a:p>
            <a:r>
              <a:rPr lang="en-US" altLang="zh-CN" b="1" i="1">
                <a:solidFill>
                  <a:srgbClr val="0070C0"/>
                </a:solidFill>
                <a:latin typeface="Helvetica" pitchFamily="34" charset="0"/>
                <a:ea typeface="Helvetica Neue"/>
                <a:cs typeface="Helvetica Neue"/>
              </a:rPr>
              <a:t>This is the VOA Special English Health Report.</a:t>
            </a:r>
            <a:endParaRPr lang="zh-CN" altLang="en-US" b="1" i="1">
              <a:solidFill>
                <a:srgbClr val="0070C0"/>
              </a:solidFill>
              <a:latin typeface="Helvetica" pitchFamily="34" charset="0"/>
              <a:ea typeface="Helvetica Neue"/>
              <a:cs typeface="Helvetica Neue"/>
            </a:endParaRPr>
          </a:p>
        </p:txBody>
      </p:sp>
      <p:sp>
        <p:nvSpPr>
          <p:cNvPr id="16392" name="矩形 7"/>
          <p:cNvSpPr>
            <a:spLocks noChangeArrowheads="1"/>
          </p:cNvSpPr>
          <p:nvPr/>
        </p:nvSpPr>
        <p:spPr bwMode="auto">
          <a:xfrm>
            <a:off x="725488" y="1125538"/>
            <a:ext cx="7367587" cy="830262"/>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fear and fill in the missing information.</a:t>
            </a:r>
          </a:p>
        </p:txBody>
      </p:sp>
      <p:sp>
        <p:nvSpPr>
          <p:cNvPr id="9" name="Text Box 41"/>
          <p:cNvSpPr txBox="1">
            <a:spLocks noChangeArrowheads="1"/>
          </p:cNvSpPr>
          <p:nvPr/>
        </p:nvSpPr>
        <p:spPr bwMode="auto">
          <a:xfrm>
            <a:off x="1187450" y="3630613"/>
            <a:ext cx="1358900" cy="369887"/>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a:solidFill>
                  <a:srgbClr val="0070C0"/>
                </a:solidFill>
                <a:latin typeface="Helvetica" pitchFamily="34" charset="0"/>
              </a:rPr>
              <a:t>terror</a:t>
            </a:r>
            <a:r>
              <a:rPr lang="en-US" altLang="zh-CN" sz="2400" b="1">
                <a:solidFill>
                  <a:srgbClr val="0070C0"/>
                </a:solidFill>
                <a:latin typeface="Helvetica" pitchFamily="34" charset="0"/>
                <a:ea typeface="Helvetica Neue"/>
                <a:cs typeface="Helvetica Neue"/>
              </a:rPr>
              <a:t> </a:t>
            </a:r>
          </a:p>
        </p:txBody>
      </p:sp>
      <p:sp>
        <p:nvSpPr>
          <p:cNvPr id="15" name="Text Box 42"/>
          <p:cNvSpPr txBox="1">
            <a:spLocks noChangeArrowheads="1"/>
          </p:cNvSpPr>
          <p:nvPr/>
        </p:nvSpPr>
        <p:spPr bwMode="auto">
          <a:xfrm rot="10800000" flipV="1">
            <a:off x="4854575" y="4452938"/>
            <a:ext cx="2206625" cy="369887"/>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a:solidFill>
                  <a:srgbClr val="0070C0"/>
                </a:solidFill>
                <a:latin typeface="Helvetica" pitchFamily="34" charset="0"/>
              </a:rPr>
              <a:t>normally</a:t>
            </a:r>
            <a:endParaRPr lang="en-US" altLang="zh-CN" sz="2400" b="1">
              <a:solidFill>
                <a:srgbClr val="0070C0"/>
              </a:solidFill>
              <a:latin typeface="Helvetica" pitchFamily="34" charset="0"/>
              <a:ea typeface="Helvetica Neue"/>
              <a:cs typeface="Helvetica Neue"/>
            </a:endParaRPr>
          </a:p>
        </p:txBody>
      </p:sp>
      <p:sp>
        <p:nvSpPr>
          <p:cNvPr id="23" name="动作按钮: 声音 22">
            <a:hlinkClick r:id="" action="ppaction://noaction" highlightClick="1">
              <a:snd r:embed="rId4" name="1.wav"/>
            </a:hlinkClick>
          </p:cNvPr>
          <p:cNvSpPr/>
          <p:nvPr/>
        </p:nvSpPr>
        <p:spPr>
          <a:xfrm>
            <a:off x="1000125" y="2468563"/>
            <a:ext cx="331788" cy="369887"/>
          </a:xfrm>
          <a:prstGeom prst="actionButtonSound">
            <a:avLst/>
          </a:prstGeom>
          <a:ln>
            <a:solidFill>
              <a:srgbClr val="FF9999"/>
            </a:solid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zh-CN" altLang="en-US"/>
          </a:p>
        </p:txBody>
      </p:sp>
      <p:grpSp>
        <p:nvGrpSpPr>
          <p:cNvPr id="16397" name="组合 12"/>
          <p:cNvGrpSpPr>
            <a:grpSpLocks/>
          </p:cNvGrpSpPr>
          <p:nvPr/>
        </p:nvGrpSpPr>
        <p:grpSpPr bwMode="auto">
          <a:xfrm>
            <a:off x="-7938" y="9525"/>
            <a:ext cx="8723313" cy="1187450"/>
            <a:chOff x="-7938" y="9525"/>
            <a:chExt cx="8723313" cy="1187450"/>
          </a:xfrm>
        </p:grpSpPr>
        <p:sp>
          <p:nvSpPr>
            <p:cNvPr id="16399"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16400" name="Picture 3"/>
            <p:cNvPicPr>
              <a:picLocks noChangeAspect="1" noChangeArrowheads="1"/>
            </p:cNvPicPr>
            <p:nvPr/>
          </p:nvPicPr>
          <p:blipFill>
            <a:blip r:embed="rId5"/>
            <a:srcRect/>
            <a:stretch>
              <a:fillRect/>
            </a:stretch>
          </p:blipFill>
          <p:spPr bwMode="auto">
            <a:xfrm>
              <a:off x="-7938" y="9525"/>
              <a:ext cx="4645026" cy="1187450"/>
            </a:xfrm>
            <a:prstGeom prst="rect">
              <a:avLst/>
            </a:prstGeom>
            <a:noFill/>
            <a:ln w="9525">
              <a:noFill/>
              <a:miter lim="800000"/>
              <a:headEnd/>
              <a:tailEnd/>
            </a:ln>
          </p:spPr>
        </p:pic>
        <p:sp>
          <p:nvSpPr>
            <p:cNvPr id="19" name="TextBox 18"/>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8" name="右箭头 17">
            <a:hlinkClick r:id="" action="ppaction://hlinkshowjump?jump=nextslide"/>
          </p:cNvPr>
          <p:cNvSpPr/>
          <p:nvPr/>
        </p:nvSpPr>
        <p:spPr>
          <a:xfrm>
            <a:off x="5796136" y="6068786"/>
            <a:ext cx="1368152" cy="43204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200" dirty="0">
                <a:ln>
                  <a:solidFill>
                    <a:schemeClr val="tx1"/>
                  </a:solidFill>
                </a:ln>
                <a:solidFill>
                  <a:schemeClr val="tx1"/>
                </a:solidFill>
              </a:rPr>
              <a:t>To be continued</a:t>
            </a:r>
            <a:endParaRPr lang="zh-CN" altLang="en-US" sz="12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3"/>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071538" y="2996861"/>
            <a:ext cx="6000792" cy="3375283"/>
          </a:xfrm>
          <a:prstGeom prst="rect">
            <a:avLst/>
          </a:prstGeom>
          <a:noFill/>
          <a:effectLst>
            <a:glow rad="139700">
              <a:schemeClr val="accent3">
                <a:satMod val="175000"/>
                <a:alpha val="40000"/>
              </a:schemeClr>
            </a:glow>
          </a:effectLst>
        </p:spPr>
        <p:txBody>
          <a:bodyPr>
            <a:spAutoFit/>
          </a:bodyPr>
          <a:lstStyle/>
          <a:p>
            <a:pPr fontAlgn="auto">
              <a:lnSpc>
                <a:spcPts val="3200"/>
              </a:lnSpc>
              <a:spcBef>
                <a:spcPts val="0"/>
              </a:spcBef>
              <a:spcAft>
                <a:spcPts val="0"/>
              </a:spcAft>
              <a:defRPr/>
            </a:pPr>
            <a:r>
              <a:rPr lang="en-US" sz="2400" dirty="0">
                <a:latin typeface="Helvetica" pitchFamily="2" charset="0"/>
                <a:ea typeface="+mn-ea"/>
              </a:rPr>
              <a:t>And it can happen even if the person has driven over many bridges or flown many times before. A fast heartbeat. Sweaty hands. _________ breathing. A lightheaded feeling. At first a person may have no idea what is wrong. But these can all be ______ of what is known as panic disorder.</a:t>
            </a:r>
            <a:endParaRPr lang="en-US" altLang="zh-CN" sz="2400" dirty="0">
              <a:latin typeface="Helvetica" pitchFamily="2" charset="0"/>
              <a:ea typeface="楷体_GB2312" pitchFamily="49" charset="-122"/>
            </a:endParaRPr>
          </a:p>
        </p:txBody>
      </p:sp>
      <p:sp>
        <p:nvSpPr>
          <p:cNvPr id="13" name="Text Box 43"/>
          <p:cNvSpPr txBox="1">
            <a:spLocks noChangeArrowheads="1"/>
          </p:cNvSpPr>
          <p:nvPr/>
        </p:nvSpPr>
        <p:spPr bwMode="auto">
          <a:xfrm rot="10800000" flipV="1">
            <a:off x="2051050" y="4303713"/>
            <a:ext cx="1636713" cy="368300"/>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a:solidFill>
                  <a:srgbClr val="0070C0"/>
                </a:solidFill>
                <a:latin typeface="Helvetica" pitchFamily="34" charset="0"/>
                <a:ea typeface="Helvetica Neue"/>
                <a:cs typeface="Helvetica Neue"/>
              </a:rPr>
              <a:t>Difficulty</a:t>
            </a:r>
          </a:p>
        </p:txBody>
      </p:sp>
      <p:sp>
        <p:nvSpPr>
          <p:cNvPr id="14" name="Text Box 208"/>
          <p:cNvSpPr txBox="1">
            <a:spLocks noChangeArrowheads="1"/>
          </p:cNvSpPr>
          <p:nvPr/>
        </p:nvSpPr>
        <p:spPr bwMode="auto">
          <a:xfrm rot="10800000" flipV="1">
            <a:off x="1908175" y="5445125"/>
            <a:ext cx="1133475" cy="368300"/>
          </a:xfrm>
          <a:prstGeom prst="rect">
            <a:avLst/>
          </a:prstGeom>
          <a:noFill/>
          <a:ln w="9525" algn="ctr">
            <a:noFill/>
            <a:miter lim="800000"/>
            <a:headEnd/>
            <a:tailEnd/>
          </a:ln>
        </p:spPr>
        <p:txBody>
          <a:bodyPr lIns="0" tIns="0" rIns="0" bIns="0">
            <a:spAutoFit/>
          </a:bodyPr>
          <a:lstStyle/>
          <a:p>
            <a:pPr algn="ctr">
              <a:spcBef>
                <a:spcPct val="50000"/>
              </a:spcBef>
            </a:pPr>
            <a:r>
              <a:rPr lang="en-US" altLang="zh-CN" sz="2400" b="1">
                <a:solidFill>
                  <a:srgbClr val="0070C0"/>
                </a:solidFill>
                <a:latin typeface="Helvetica" pitchFamily="34" charset="0"/>
                <a:ea typeface="Helvetica Neue"/>
                <a:cs typeface="Helvetica Neue"/>
              </a:rPr>
              <a:t>signs</a:t>
            </a:r>
            <a:r>
              <a:rPr lang="en-US" altLang="zh-CN" b="1">
                <a:solidFill>
                  <a:srgbClr val="0070C0"/>
                </a:solidFill>
                <a:latin typeface="Helvetica" pitchFamily="34" charset="0"/>
                <a:ea typeface="Helvetica Neue"/>
                <a:cs typeface="Helvetica Neue"/>
              </a:rPr>
              <a:t> </a:t>
            </a:r>
          </a:p>
        </p:txBody>
      </p:sp>
      <p:sp>
        <p:nvSpPr>
          <p:cNvPr id="17420" name="矩形 17"/>
          <p:cNvSpPr>
            <a:spLocks noChangeArrowheads="1"/>
          </p:cNvSpPr>
          <p:nvPr/>
        </p:nvSpPr>
        <p:spPr bwMode="auto">
          <a:xfrm>
            <a:off x="1187450" y="1098550"/>
            <a:ext cx="7367588" cy="830263"/>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fear and fill in the missing information.</a:t>
            </a:r>
          </a:p>
        </p:txBody>
      </p:sp>
      <p:sp>
        <p:nvSpPr>
          <p:cNvPr id="22" name="右箭头 21">
            <a:hlinkClick r:id="" action="ppaction://hlinkshowjump?jump=nextslide"/>
          </p:cNvPr>
          <p:cNvSpPr/>
          <p:nvPr/>
        </p:nvSpPr>
        <p:spPr>
          <a:xfrm>
            <a:off x="5796136" y="6068786"/>
            <a:ext cx="1368152" cy="43204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200" dirty="0">
                <a:ln>
                  <a:solidFill>
                    <a:schemeClr val="tx1"/>
                  </a:solidFill>
                </a:ln>
                <a:solidFill>
                  <a:schemeClr val="tx1"/>
                </a:solidFill>
              </a:rPr>
              <a:t>To be continued</a:t>
            </a:r>
            <a:endParaRPr lang="zh-CN" altLang="en-US" sz="1200" dirty="0">
              <a:ln>
                <a:solidFill>
                  <a:schemeClr val="tx1"/>
                </a:solidFill>
              </a:ln>
              <a:solidFill>
                <a:schemeClr val="tx1"/>
              </a:solidFill>
            </a:endParaRPr>
          </a:p>
        </p:txBody>
      </p:sp>
      <p:sp>
        <p:nvSpPr>
          <p:cNvPr id="16" name="动作按钮: 声音 15">
            <a:hlinkClick r:id="" action="ppaction://noaction" highlightClick="1">
              <a:snd r:embed="rId4" name="2.wav"/>
            </a:hlinkClick>
          </p:cNvPr>
          <p:cNvSpPr/>
          <p:nvPr/>
        </p:nvSpPr>
        <p:spPr>
          <a:xfrm>
            <a:off x="1000125" y="2468563"/>
            <a:ext cx="331788" cy="369887"/>
          </a:xfrm>
          <a:prstGeom prst="actionButtonSound">
            <a:avLst/>
          </a:prstGeom>
          <a:ln>
            <a:solidFill>
              <a:srgbClr val="FF9999"/>
            </a:solid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zh-CN" altLang="en-US"/>
          </a:p>
        </p:txBody>
      </p:sp>
      <p:grpSp>
        <p:nvGrpSpPr>
          <p:cNvPr id="17424" name="组合 12"/>
          <p:cNvGrpSpPr>
            <a:grpSpLocks/>
          </p:cNvGrpSpPr>
          <p:nvPr/>
        </p:nvGrpSpPr>
        <p:grpSpPr bwMode="auto">
          <a:xfrm>
            <a:off x="-7938" y="9525"/>
            <a:ext cx="8723313" cy="1187450"/>
            <a:chOff x="-7938" y="9525"/>
            <a:chExt cx="8723313" cy="1187450"/>
          </a:xfrm>
        </p:grpSpPr>
        <p:sp>
          <p:nvSpPr>
            <p:cNvPr id="17425"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17426" name="Picture 3"/>
            <p:cNvPicPr>
              <a:picLocks noChangeAspect="1" noChangeArrowheads="1"/>
            </p:cNvPicPr>
            <p:nvPr/>
          </p:nvPicPr>
          <p:blipFill>
            <a:blip r:embed="rId5"/>
            <a:srcRect/>
            <a:stretch>
              <a:fillRect/>
            </a:stretch>
          </p:blipFill>
          <p:spPr bwMode="auto">
            <a:xfrm>
              <a:off x="-7938" y="9525"/>
              <a:ext cx="4645026" cy="1187450"/>
            </a:xfrm>
            <a:prstGeom prst="rect">
              <a:avLst/>
            </a:prstGeom>
            <a:noFill/>
            <a:ln w="9525">
              <a:noFill/>
              <a:miter lim="800000"/>
              <a:headEnd/>
              <a:tailEnd/>
            </a:ln>
          </p:spPr>
        </p:pic>
        <p:sp>
          <p:nvSpPr>
            <p:cNvPr id="20" name="TextBox 1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p:cNvPicPr>
            <a:picLocks noChangeAspect="1" noChangeArrowheads="1"/>
          </p:cNvPicPr>
          <p:nvPr/>
        </p:nvPicPr>
        <p:blipFill>
          <a:blip r:embed="rId3"/>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1000100" y="2953780"/>
            <a:ext cx="6164424" cy="3272691"/>
          </a:xfrm>
          <a:prstGeom prst="rect">
            <a:avLst/>
          </a:prstGeom>
          <a:noFill/>
          <a:effectLst>
            <a:glow rad="139700">
              <a:schemeClr val="accent3">
                <a:satMod val="175000"/>
                <a:alpha val="40000"/>
              </a:schemeClr>
            </a:glow>
          </a:effectLst>
        </p:spPr>
        <p:txBody>
          <a:bodyPr>
            <a:spAutoFit/>
          </a:bodyPr>
          <a:lstStyle/>
          <a:p>
            <a:pPr algn="just" fontAlgn="auto">
              <a:lnSpc>
                <a:spcPts val="3100"/>
              </a:lnSpc>
              <a:spcBef>
                <a:spcPts val="0"/>
              </a:spcBef>
              <a:spcAft>
                <a:spcPts val="0"/>
              </a:spcAft>
              <a:defRPr/>
            </a:pPr>
            <a:r>
              <a:rPr lang="en-US" sz="2400" dirty="0">
                <a:latin typeface="Helvetica" pitchFamily="2" charset="0"/>
                <a:ea typeface="+mn-ea"/>
              </a:rPr>
              <a:t>The first __________ usually is between the ages of eighteen and twenty-four. In some cases it develops after a tragedy, like the death of a loved one, or some other difficult __________. Some people who suffer</a:t>
            </a:r>
            <a:r>
              <a:rPr lang="en-US" sz="2400" b="1" dirty="0">
                <a:latin typeface="Helvetica" pitchFamily="2" charset="0"/>
                <a:ea typeface="+mn-ea"/>
              </a:rPr>
              <a:t> </a:t>
            </a:r>
            <a:r>
              <a:rPr lang="en-US" sz="2400" dirty="0">
                <a:latin typeface="Helvetica" pitchFamily="2" charset="0"/>
                <a:ea typeface="+mn-ea"/>
              </a:rPr>
              <a:t>a panic attack develop a phobia, a deep fear of ever repeating the activity that __________ the attack.</a:t>
            </a:r>
            <a:endParaRPr lang="en-US" altLang="zh-CN" sz="2400" dirty="0">
              <a:latin typeface="Helvetica" pitchFamily="2" charset="0"/>
              <a:ea typeface="楷体_GB2312" pitchFamily="49" charset="-122"/>
            </a:endParaRPr>
          </a:p>
        </p:txBody>
      </p:sp>
      <p:sp>
        <p:nvSpPr>
          <p:cNvPr id="12" name="Text Box 50"/>
          <p:cNvSpPr txBox="1">
            <a:spLocks noChangeArrowheads="1"/>
          </p:cNvSpPr>
          <p:nvPr/>
        </p:nvSpPr>
        <p:spPr bwMode="auto">
          <a:xfrm>
            <a:off x="2339975" y="2986088"/>
            <a:ext cx="1689100" cy="406400"/>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200" b="1">
                <a:solidFill>
                  <a:srgbClr val="0070C0"/>
                </a:solidFill>
                <a:latin typeface="Helvetica" pitchFamily="34" charset="0"/>
                <a:ea typeface="Helvetica Neue"/>
                <a:cs typeface="Helvetica Neue"/>
              </a:rPr>
              <a:t>appearance</a:t>
            </a:r>
          </a:p>
        </p:txBody>
      </p:sp>
      <p:sp>
        <p:nvSpPr>
          <p:cNvPr id="13" name="Text Box 50"/>
          <p:cNvSpPr txBox="1">
            <a:spLocks noChangeArrowheads="1"/>
          </p:cNvSpPr>
          <p:nvPr/>
        </p:nvSpPr>
        <p:spPr bwMode="auto">
          <a:xfrm rot="10800000" flipV="1">
            <a:off x="1147763" y="4570413"/>
            <a:ext cx="1408112" cy="442912"/>
          </a:xfrm>
          <a:prstGeom prst="rect">
            <a:avLst/>
          </a:prstGeom>
          <a:noFill/>
          <a:ln w="9525" algn="ctr">
            <a:noFill/>
            <a:miter lim="800000"/>
            <a:headEnd/>
            <a:tailEnd/>
          </a:ln>
        </p:spPr>
        <p:txBody>
          <a:bodyPr lIns="0" tIns="0" rIns="0" bIns="0">
            <a:spAutoFit/>
          </a:bodyPr>
          <a:lstStyle/>
          <a:p>
            <a:pPr fontAlgn="auto">
              <a:lnSpc>
                <a:spcPct val="120000"/>
              </a:lnSpc>
              <a:spcBef>
                <a:spcPct val="50000"/>
              </a:spcBef>
              <a:spcAft>
                <a:spcPts val="0"/>
              </a:spcAft>
              <a:defRPr/>
            </a:pPr>
            <a:r>
              <a:rPr lang="en-US" altLang="zh-CN" sz="2400" b="1" dirty="0">
                <a:solidFill>
                  <a:srgbClr val="0070C0"/>
                </a:solidFill>
                <a:uFill>
                  <a:solidFill>
                    <a:schemeClr val="tx1"/>
                  </a:solidFill>
                </a:uFill>
                <a:latin typeface="Helvetica"/>
                <a:ea typeface="Helvetica Neue"/>
                <a:cs typeface="Helvetica Neue"/>
              </a:rPr>
              <a:t>situation</a:t>
            </a:r>
          </a:p>
        </p:txBody>
      </p:sp>
      <p:sp>
        <p:nvSpPr>
          <p:cNvPr id="18443" name="矩形 15"/>
          <p:cNvSpPr>
            <a:spLocks noChangeArrowheads="1"/>
          </p:cNvSpPr>
          <p:nvPr/>
        </p:nvSpPr>
        <p:spPr bwMode="auto">
          <a:xfrm>
            <a:off x="1187450" y="1098550"/>
            <a:ext cx="7367588" cy="830263"/>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fear and fill in the missing information.</a:t>
            </a:r>
          </a:p>
        </p:txBody>
      </p:sp>
      <p:sp>
        <p:nvSpPr>
          <p:cNvPr id="15" name="Text Box 50"/>
          <p:cNvSpPr txBox="1">
            <a:spLocks noChangeArrowheads="1"/>
          </p:cNvSpPr>
          <p:nvPr/>
        </p:nvSpPr>
        <p:spPr bwMode="auto">
          <a:xfrm rot="10800000" flipV="1">
            <a:off x="1000125" y="5707063"/>
            <a:ext cx="1843088" cy="442912"/>
          </a:xfrm>
          <a:prstGeom prst="rect">
            <a:avLst/>
          </a:prstGeom>
          <a:noFill/>
          <a:ln w="9525" algn="ctr">
            <a:noFill/>
            <a:miter lim="800000"/>
            <a:headEnd/>
            <a:tailEnd/>
          </a:ln>
        </p:spPr>
        <p:txBody>
          <a:bodyPr lIns="0" tIns="0" rIns="0" bIns="0">
            <a:spAutoFit/>
          </a:bodyPr>
          <a:lstStyle/>
          <a:p>
            <a:pPr fontAlgn="auto">
              <a:lnSpc>
                <a:spcPct val="120000"/>
              </a:lnSpc>
              <a:spcBef>
                <a:spcPct val="50000"/>
              </a:spcBef>
              <a:spcAft>
                <a:spcPts val="0"/>
              </a:spcAft>
              <a:defRPr/>
            </a:pPr>
            <a:r>
              <a:rPr lang="en-US" sz="2400" b="1" dirty="0">
                <a:solidFill>
                  <a:srgbClr val="0070C0"/>
                </a:solidFill>
                <a:latin typeface="Helvetica" pitchFamily="2" charset="0"/>
                <a:ea typeface="+mn-ea"/>
              </a:rPr>
              <a:t>brought on</a:t>
            </a:r>
            <a:endParaRPr lang="en-US" altLang="zh-CN" sz="2400" b="1" dirty="0">
              <a:solidFill>
                <a:srgbClr val="0070C0"/>
              </a:solidFill>
              <a:uFill>
                <a:solidFill>
                  <a:schemeClr val="tx1"/>
                </a:solidFill>
              </a:uFill>
              <a:latin typeface="Helvetica"/>
              <a:ea typeface="Helvetica Neue"/>
              <a:cs typeface="Helvetica Neue"/>
            </a:endParaRPr>
          </a:p>
        </p:txBody>
      </p:sp>
      <p:sp>
        <p:nvSpPr>
          <p:cNvPr id="18" name="动作按钮: 声音 17">
            <a:hlinkClick r:id="" action="ppaction://noaction" highlightClick="1">
              <a:snd r:embed="rId4" name="3.wav"/>
            </a:hlinkClick>
          </p:cNvPr>
          <p:cNvSpPr/>
          <p:nvPr/>
        </p:nvSpPr>
        <p:spPr>
          <a:xfrm>
            <a:off x="1000125" y="2468563"/>
            <a:ext cx="331788" cy="369887"/>
          </a:xfrm>
          <a:prstGeom prst="actionButtonSound">
            <a:avLst/>
          </a:prstGeom>
          <a:ln>
            <a:solidFill>
              <a:srgbClr val="FF9999"/>
            </a:solid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zh-CN" altLang="en-US"/>
          </a:p>
        </p:txBody>
      </p:sp>
      <p:grpSp>
        <p:nvGrpSpPr>
          <p:cNvPr id="18447" name="组合 12"/>
          <p:cNvGrpSpPr>
            <a:grpSpLocks/>
          </p:cNvGrpSpPr>
          <p:nvPr/>
        </p:nvGrpSpPr>
        <p:grpSpPr bwMode="auto">
          <a:xfrm>
            <a:off x="-7938" y="9525"/>
            <a:ext cx="8723313" cy="1187450"/>
            <a:chOff x="-7938" y="9525"/>
            <a:chExt cx="8723313" cy="1187450"/>
          </a:xfrm>
        </p:grpSpPr>
        <p:sp>
          <p:nvSpPr>
            <p:cNvPr id="18449"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18450" name="Picture 3"/>
            <p:cNvPicPr>
              <a:picLocks noChangeAspect="1" noChangeArrowheads="1"/>
            </p:cNvPicPr>
            <p:nvPr/>
          </p:nvPicPr>
          <p:blipFill>
            <a:blip r:embed="rId5"/>
            <a:srcRect/>
            <a:stretch>
              <a:fillRect/>
            </a:stretch>
          </p:blipFill>
          <p:spPr bwMode="auto">
            <a:xfrm>
              <a:off x="-7938" y="9525"/>
              <a:ext cx="4645026" cy="1187450"/>
            </a:xfrm>
            <a:prstGeom prst="rect">
              <a:avLst/>
            </a:prstGeom>
            <a:noFill/>
            <a:ln w="9525">
              <a:noFill/>
              <a:miter lim="800000"/>
              <a:headEnd/>
              <a:tailEnd/>
            </a:ln>
          </p:spPr>
        </p:pic>
        <p:sp>
          <p:nvSpPr>
            <p:cNvPr id="20" name="TextBox 1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
        <p:nvSpPr>
          <p:cNvPr id="19" name="右箭头 18">
            <a:hlinkClick r:id="" action="ppaction://hlinkshowjump?jump=nextslide"/>
          </p:cNvPr>
          <p:cNvSpPr/>
          <p:nvPr/>
        </p:nvSpPr>
        <p:spPr>
          <a:xfrm>
            <a:off x="5796136" y="6068786"/>
            <a:ext cx="1368152" cy="43204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200" dirty="0">
                <a:ln>
                  <a:solidFill>
                    <a:schemeClr val="tx1"/>
                  </a:solidFill>
                </a:ln>
                <a:solidFill>
                  <a:schemeClr val="tx1"/>
                </a:solidFill>
              </a:rPr>
              <a:t>To be continued</a:t>
            </a:r>
            <a:endParaRPr lang="zh-CN" altLang="en-US" sz="1200" dirty="0">
              <a:ln>
                <a:solidFill>
                  <a:schemeClr val="tx1"/>
                </a:solidFill>
              </a:l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noChangeArrowheads="1"/>
          </p:cNvPicPr>
          <p:nvPr/>
        </p:nvPicPr>
        <p:blipFill>
          <a:blip r:embed="rId3"/>
          <a:srcRect/>
          <a:stretch>
            <a:fillRect/>
          </a:stretch>
        </p:blipFill>
        <p:spPr bwMode="auto">
          <a:xfrm>
            <a:off x="0" y="1827213"/>
            <a:ext cx="9072563" cy="503078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7" name="TextBox 16"/>
          <p:cNvSpPr txBox="1"/>
          <p:nvPr/>
        </p:nvSpPr>
        <p:spPr>
          <a:xfrm>
            <a:off x="928850" y="3000372"/>
            <a:ext cx="6251302" cy="3194721"/>
          </a:xfrm>
          <a:prstGeom prst="rect">
            <a:avLst/>
          </a:prstGeom>
          <a:noFill/>
          <a:effectLst>
            <a:glow rad="139700">
              <a:schemeClr val="accent3">
                <a:satMod val="175000"/>
                <a:alpha val="40000"/>
              </a:schemeClr>
            </a:glow>
          </a:effectLst>
        </p:spPr>
        <p:txBody>
          <a:bodyPr>
            <a:spAutoFit/>
          </a:bodyPr>
          <a:lstStyle/>
          <a:p>
            <a:pPr algn="just" fontAlgn="auto">
              <a:lnSpc>
                <a:spcPct val="120000"/>
              </a:lnSpc>
              <a:spcBef>
                <a:spcPct val="50000"/>
              </a:spcBef>
              <a:spcAft>
                <a:spcPts val="0"/>
              </a:spcAft>
              <a:defRPr/>
            </a:pPr>
            <a:r>
              <a:rPr lang="en-US" sz="2400" dirty="0">
                <a:latin typeface="Helvetica" pitchFamily="2" charset="0"/>
                <a:ea typeface="+mn-ea"/>
              </a:rPr>
              <a:t>But experts say panic disorder can be ________. Doctors might suggest anti-anxiety or antidepressant medicines. Talking to a counselor could help a person learn to __________ or avoid a panic attack. There are breathing methods, for example, that might help a person __________.</a:t>
            </a:r>
            <a:endParaRPr lang="en-US" altLang="zh-CN" sz="2400" dirty="0">
              <a:latin typeface="Helvetica" pitchFamily="2" charset="0"/>
              <a:ea typeface="楷体_GB2312" pitchFamily="49" charset="-122"/>
            </a:endParaRPr>
          </a:p>
        </p:txBody>
      </p:sp>
      <p:sp>
        <p:nvSpPr>
          <p:cNvPr id="12" name="Text Box 1029"/>
          <p:cNvSpPr txBox="1">
            <a:spLocks noChangeArrowheads="1"/>
          </p:cNvSpPr>
          <p:nvPr/>
        </p:nvSpPr>
        <p:spPr bwMode="auto">
          <a:xfrm rot="10800000" flipV="1">
            <a:off x="1144588" y="4789488"/>
            <a:ext cx="1555750" cy="444500"/>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a:solidFill>
                  <a:srgbClr val="0070C0"/>
                </a:solidFill>
                <a:latin typeface="Helvetica" pitchFamily="34" charset="0"/>
                <a:ea typeface="Helvetica Neue"/>
                <a:cs typeface="Helvetica Neue"/>
              </a:rPr>
              <a:t>deal with</a:t>
            </a:r>
          </a:p>
        </p:txBody>
      </p:sp>
      <p:sp>
        <p:nvSpPr>
          <p:cNvPr id="16" name="Text Box 1029"/>
          <p:cNvSpPr txBox="1">
            <a:spLocks noChangeArrowheads="1"/>
          </p:cNvSpPr>
          <p:nvPr/>
        </p:nvSpPr>
        <p:spPr bwMode="auto">
          <a:xfrm>
            <a:off x="3779838" y="5661025"/>
            <a:ext cx="1851025" cy="442913"/>
          </a:xfrm>
          <a:prstGeom prst="rect">
            <a:avLst/>
          </a:prstGeom>
          <a:noFill/>
          <a:ln w="9525" algn="ctr">
            <a:noFill/>
            <a:miter lim="800000"/>
            <a:headEnd/>
            <a:tailEnd/>
          </a:ln>
        </p:spPr>
        <p:txBody>
          <a:bodyPr lIns="0" tIns="0" rIns="0" bIns="0">
            <a:spAutoFit/>
          </a:bodyPr>
          <a:lstStyle/>
          <a:p>
            <a:pPr>
              <a:lnSpc>
                <a:spcPct val="120000"/>
              </a:lnSpc>
              <a:spcBef>
                <a:spcPct val="50000"/>
              </a:spcBef>
            </a:pPr>
            <a:r>
              <a:rPr lang="en-US" altLang="zh-CN" sz="2400" b="1">
                <a:solidFill>
                  <a:srgbClr val="0070C0"/>
                </a:solidFill>
                <a:latin typeface="Helvetica" pitchFamily="34" charset="0"/>
                <a:ea typeface="Helvetica Neue"/>
                <a:cs typeface="Helvetica Neue"/>
              </a:rPr>
              <a:t>calm down</a:t>
            </a:r>
          </a:p>
        </p:txBody>
      </p:sp>
      <p:sp>
        <p:nvSpPr>
          <p:cNvPr id="19467" name="矩形 14"/>
          <p:cNvSpPr>
            <a:spLocks noChangeArrowheads="1"/>
          </p:cNvSpPr>
          <p:nvPr/>
        </p:nvSpPr>
        <p:spPr bwMode="auto">
          <a:xfrm>
            <a:off x="1187450" y="1098550"/>
            <a:ext cx="7367588" cy="830263"/>
          </a:xfrm>
          <a:prstGeom prst="rect">
            <a:avLst/>
          </a:prstGeom>
          <a:noFill/>
          <a:ln w="9525">
            <a:noFill/>
            <a:miter lim="800000"/>
            <a:headEnd/>
            <a:tailEnd/>
          </a:ln>
        </p:spPr>
        <p:txBody>
          <a:bodyPr>
            <a:spAutoFit/>
          </a:bodyPr>
          <a:lstStyle/>
          <a:p>
            <a:pPr algn="just" eaLnBrk="0" hangingPunct="0"/>
            <a:r>
              <a:rPr lang="en-US" altLang="zh-CN" sz="2400" b="1">
                <a:latin typeface="Helvetica" pitchFamily="34" charset="0"/>
                <a:ea typeface="Helvetica Neue"/>
                <a:cs typeface="Helvetica Neue"/>
              </a:rPr>
              <a:t>Listen to a short passage concerning fear and fill in the missing information.</a:t>
            </a:r>
          </a:p>
        </p:txBody>
      </p:sp>
      <p:pic>
        <p:nvPicPr>
          <p:cNvPr id="19468"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14" name="矩形 13"/>
          <p:cNvSpPr>
            <a:spLocks noChangeArrowheads="1"/>
          </p:cNvSpPr>
          <p:nvPr/>
        </p:nvSpPr>
        <p:spPr bwMode="auto">
          <a:xfrm>
            <a:off x="1055688" y="3443288"/>
            <a:ext cx="1212850" cy="461962"/>
          </a:xfrm>
          <a:prstGeom prst="rect">
            <a:avLst/>
          </a:prstGeom>
          <a:noFill/>
          <a:ln w="9525">
            <a:noFill/>
            <a:miter lim="800000"/>
            <a:headEnd/>
            <a:tailEnd/>
          </a:ln>
        </p:spPr>
        <p:txBody>
          <a:bodyPr wrap="none">
            <a:spAutoFit/>
          </a:bodyPr>
          <a:lstStyle/>
          <a:p>
            <a:r>
              <a:rPr lang="en-US" altLang="zh-CN" sz="2400" b="1">
                <a:solidFill>
                  <a:srgbClr val="0070C0"/>
                </a:solidFill>
                <a:latin typeface="Helvetica" pitchFamily="34" charset="0"/>
              </a:rPr>
              <a:t>treated</a:t>
            </a:r>
            <a:endParaRPr lang="zh-CN" altLang="en-US" sz="2400" b="1">
              <a:solidFill>
                <a:srgbClr val="0070C0"/>
              </a:solidFill>
              <a:latin typeface="Calibri" pitchFamily="34" charset="0"/>
            </a:endParaRPr>
          </a:p>
        </p:txBody>
      </p:sp>
      <p:sp>
        <p:nvSpPr>
          <p:cNvPr id="19" name="动作按钮: 声音 18">
            <a:hlinkClick r:id="" action="ppaction://noaction" highlightClick="1">
              <a:snd r:embed="rId6" name="4.wav"/>
            </a:hlinkClick>
          </p:cNvPr>
          <p:cNvSpPr/>
          <p:nvPr/>
        </p:nvSpPr>
        <p:spPr>
          <a:xfrm>
            <a:off x="1000125" y="2468563"/>
            <a:ext cx="331788" cy="369887"/>
          </a:xfrm>
          <a:prstGeom prst="actionButtonSound">
            <a:avLst/>
          </a:prstGeom>
          <a:ln>
            <a:solidFill>
              <a:srgbClr val="FF9999"/>
            </a:solid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zh-CN" altLang="en-US"/>
          </a:p>
        </p:txBody>
      </p:sp>
      <p:grpSp>
        <p:nvGrpSpPr>
          <p:cNvPr id="19471" name="组合 12"/>
          <p:cNvGrpSpPr>
            <a:grpSpLocks/>
          </p:cNvGrpSpPr>
          <p:nvPr/>
        </p:nvGrpSpPr>
        <p:grpSpPr bwMode="auto">
          <a:xfrm>
            <a:off x="-7938" y="9525"/>
            <a:ext cx="8723313" cy="1187450"/>
            <a:chOff x="-7938" y="9525"/>
            <a:chExt cx="8723313" cy="1187450"/>
          </a:xfrm>
        </p:grpSpPr>
        <p:sp>
          <p:nvSpPr>
            <p:cNvPr id="19472" name="矩形 12"/>
            <p:cNvSpPr>
              <a:spLocks noChangeArrowheads="1"/>
            </p:cNvSpPr>
            <p:nvPr/>
          </p:nvSpPr>
          <p:spPr bwMode="auto">
            <a:xfrm>
              <a:off x="4640263" y="427038"/>
              <a:ext cx="4075112"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Compound dictation</a:t>
              </a:r>
              <a:endParaRPr lang="zh-CN" altLang="en-US" sz="2400" b="1">
                <a:solidFill>
                  <a:srgbClr val="0070C0"/>
                </a:solidFill>
                <a:latin typeface="Helvetica" pitchFamily="34" charset="0"/>
                <a:ea typeface="Helvetica Neue"/>
                <a:cs typeface="Helvetica Neue"/>
              </a:endParaRPr>
            </a:p>
          </p:txBody>
        </p:sp>
        <p:pic>
          <p:nvPicPr>
            <p:cNvPr id="19473" name="Picture 3"/>
            <p:cNvPicPr>
              <a:picLocks noChangeAspect="1" noChangeArrowheads="1"/>
            </p:cNvPicPr>
            <p:nvPr/>
          </p:nvPicPr>
          <p:blipFill>
            <a:blip r:embed="rId7"/>
            <a:srcRect/>
            <a:stretch>
              <a:fillRect/>
            </a:stretch>
          </p:blipFill>
          <p:spPr bwMode="auto">
            <a:xfrm>
              <a:off x="-7938" y="9525"/>
              <a:ext cx="4645026" cy="1187450"/>
            </a:xfrm>
            <a:prstGeom prst="rect">
              <a:avLst/>
            </a:prstGeom>
            <a:noFill/>
            <a:ln w="9525">
              <a:noFill/>
              <a:miter lim="800000"/>
              <a:headEnd/>
              <a:tailEnd/>
            </a:ln>
          </p:spPr>
        </p:pic>
        <p:sp>
          <p:nvSpPr>
            <p:cNvPr id="20" name="TextBox 19"/>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9"/>
          <p:cNvGrpSpPr>
            <a:grpSpLocks/>
          </p:cNvGrpSpPr>
          <p:nvPr/>
        </p:nvGrpSpPr>
        <p:grpSpPr bwMode="auto">
          <a:xfrm>
            <a:off x="766763" y="1454150"/>
            <a:ext cx="7589837" cy="4189413"/>
            <a:chOff x="767290" y="1454150"/>
            <a:chExt cx="7589002" cy="4189117"/>
          </a:xfrm>
        </p:grpSpPr>
        <p:sp>
          <p:nvSpPr>
            <p:cNvPr id="20488" name="TextBox 19"/>
            <p:cNvSpPr txBox="1">
              <a:spLocks noChangeArrowheads="1"/>
            </p:cNvSpPr>
            <p:nvPr/>
          </p:nvSpPr>
          <p:spPr bwMode="auto">
            <a:xfrm>
              <a:off x="857224" y="1454150"/>
              <a:ext cx="3027360" cy="400110"/>
            </a:xfrm>
            <a:prstGeom prst="rect">
              <a:avLst/>
            </a:prstGeom>
            <a:noFill/>
            <a:ln w="9525">
              <a:noFill/>
              <a:miter lim="800000"/>
              <a:headEnd/>
              <a:tailEnd/>
            </a:ln>
          </p:spPr>
          <p:txBody>
            <a:bodyPr>
              <a:spAutoFit/>
            </a:bodyPr>
            <a:lstStyle/>
            <a:p>
              <a:r>
                <a:rPr lang="en-US" altLang="zh-CN" sz="2000" b="1" dirty="0">
                  <a:latin typeface="Helvetica" pitchFamily="34" charset="0"/>
                  <a:ea typeface="Helvetica Neue"/>
                  <a:cs typeface="Helvetica Neue"/>
                </a:rPr>
                <a:t>Questions Previewing</a:t>
              </a:r>
              <a:endParaRPr lang="zh-CN" altLang="en-US" sz="2000" b="1" dirty="0">
                <a:latin typeface="Helvetica" pitchFamily="34" charset="0"/>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0492" name="矩形 18"/>
            <p:cNvSpPr>
              <a:spLocks noChangeArrowheads="1"/>
            </p:cNvSpPr>
            <p:nvPr/>
          </p:nvSpPr>
          <p:spPr bwMode="auto">
            <a:xfrm>
              <a:off x="857224" y="2169375"/>
              <a:ext cx="7499068" cy="830997"/>
            </a:xfrm>
            <a:prstGeom prst="rect">
              <a:avLst/>
            </a:prstGeom>
            <a:noFill/>
            <a:ln w="9525">
              <a:noFill/>
              <a:miter lim="800000"/>
              <a:headEnd/>
              <a:tailEnd/>
            </a:ln>
          </p:spPr>
          <p:txBody>
            <a:bodyPr>
              <a:spAutoFit/>
            </a:bodyPr>
            <a:lstStyle/>
            <a:p>
              <a:pPr marL="360363" indent="-360363" eaLnBrk="0" hangingPunct="0"/>
              <a:r>
                <a:rPr lang="en-US" altLang="zh-CN" sz="2400">
                  <a:latin typeface="Helvetica" pitchFamily="34" charset="0"/>
                  <a:ea typeface="楷体_GB2312" pitchFamily="49" charset="-122"/>
                </a:rPr>
                <a:t>1. Have you ever heard about Mediterranean Sea? What do you know about it?</a:t>
              </a:r>
            </a:p>
          </p:txBody>
        </p:sp>
        <p:sp>
          <p:nvSpPr>
            <p:cNvPr id="20493" name="矩形 13"/>
            <p:cNvSpPr>
              <a:spLocks noChangeArrowheads="1"/>
            </p:cNvSpPr>
            <p:nvPr/>
          </p:nvSpPr>
          <p:spPr bwMode="auto">
            <a:xfrm>
              <a:off x="857224" y="3955325"/>
              <a:ext cx="7358114" cy="830997"/>
            </a:xfrm>
            <a:prstGeom prst="rect">
              <a:avLst/>
            </a:prstGeom>
            <a:noFill/>
            <a:ln w="9525">
              <a:noFill/>
              <a:miter lim="800000"/>
              <a:headEnd/>
              <a:tailEnd/>
            </a:ln>
          </p:spPr>
          <p:txBody>
            <a:bodyPr>
              <a:spAutoFit/>
            </a:bodyPr>
            <a:lstStyle/>
            <a:p>
              <a:pPr marL="355600" indent="-355600" eaLnBrk="0" hangingPunct="0"/>
              <a:r>
                <a:rPr lang="en-US" altLang="zh-CN" sz="2400">
                  <a:latin typeface="Helvetica" pitchFamily="34" charset="0"/>
                  <a:ea typeface="楷体_GB2312" pitchFamily="49" charset="-122"/>
                </a:rPr>
                <a:t>2. Do you know what is “rip current”? How to escape from rip current?</a:t>
              </a:r>
            </a:p>
          </p:txBody>
        </p:sp>
        <p:grpSp>
          <p:nvGrpSpPr>
            <p:cNvPr id="20494" name="组合 23"/>
            <p:cNvGrpSpPr>
              <a:grpSpLocks/>
            </p:cNvGrpSpPr>
            <p:nvPr/>
          </p:nvGrpSpPr>
          <p:grpSpPr bwMode="auto">
            <a:xfrm>
              <a:off x="6136059" y="4753462"/>
              <a:ext cx="936104" cy="747240"/>
              <a:chOff x="7072163" y="3645841"/>
              <a:chExt cx="936104" cy="747240"/>
            </a:xfrm>
          </p:grpSpPr>
          <p:pic>
            <p:nvPicPr>
              <p:cNvPr id="20498" name="Picture 7">
                <a:hlinkClick r:id="rId3" action="ppaction://hlinksldjump"/>
              </p:cNvPr>
              <p:cNvPicPr>
                <a:picLocks noChangeAspect="1" noChangeArrowheads="1"/>
              </p:cNvPicPr>
              <p:nvPr/>
            </p:nvPicPr>
            <p:blipFill>
              <a:blip r:embed="rId4"/>
              <a:srcRect/>
              <a:stretch>
                <a:fillRect/>
              </a:stretch>
            </p:blipFill>
            <p:spPr bwMode="auto">
              <a:xfrm>
                <a:off x="7072163" y="3645841"/>
                <a:ext cx="936104" cy="747240"/>
              </a:xfrm>
              <a:prstGeom prst="rect">
                <a:avLst/>
              </a:prstGeom>
              <a:noFill/>
              <a:ln w="9525">
                <a:noFill/>
                <a:miter lim="800000"/>
                <a:headEnd/>
                <a:tailEnd/>
              </a:ln>
            </p:spPr>
          </p:pic>
          <p:sp>
            <p:nvSpPr>
              <p:cNvPr id="26" name="TextBox 25">
                <a:hlinkClick r:id="rId5" action="ppaction://hlinksldjump"/>
              </p:cNvPr>
              <p:cNvSpPr txBox="1"/>
              <p:nvPr/>
            </p:nvSpPr>
            <p:spPr>
              <a:xfrm>
                <a:off x="7152681" y="3821322"/>
                <a:ext cx="665090" cy="400022"/>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nvGrpSpPr>
            <p:cNvPr id="20495" name="组合 29"/>
            <p:cNvGrpSpPr>
              <a:grpSpLocks/>
            </p:cNvGrpSpPr>
            <p:nvPr/>
          </p:nvGrpSpPr>
          <p:grpSpPr bwMode="auto">
            <a:xfrm>
              <a:off x="6143636" y="2896074"/>
              <a:ext cx="936104" cy="747240"/>
              <a:chOff x="6948264" y="2860023"/>
              <a:chExt cx="936104" cy="747240"/>
            </a:xfrm>
          </p:grpSpPr>
          <p:pic>
            <p:nvPicPr>
              <p:cNvPr id="20496" name="Picture 7">
                <a:hlinkClick r:id="rId3" action="ppaction://hlinksldjump"/>
              </p:cNvPr>
              <p:cNvPicPr>
                <a:picLocks noChangeAspect="1" noChangeArrowheads="1"/>
              </p:cNvPicPr>
              <p:nvPr/>
            </p:nvPicPr>
            <p:blipFill>
              <a:blip r:embed="rId4"/>
              <a:srcRect/>
              <a:stretch>
                <a:fillRect/>
              </a:stretch>
            </p:blipFill>
            <p:spPr bwMode="auto">
              <a:xfrm>
                <a:off x="6948264" y="2860023"/>
                <a:ext cx="936104" cy="747240"/>
              </a:xfrm>
              <a:prstGeom prst="rect">
                <a:avLst/>
              </a:prstGeom>
              <a:noFill/>
              <a:ln w="9525">
                <a:noFill/>
                <a:miter lim="800000"/>
                <a:headEnd/>
                <a:tailEnd/>
              </a:ln>
            </p:spPr>
          </p:pic>
          <p:sp>
            <p:nvSpPr>
              <p:cNvPr id="32" name="TextBox 31">
                <a:hlinkClick r:id="rId6" action="ppaction://hlinksldjump"/>
              </p:cNvPr>
              <p:cNvSpPr txBox="1"/>
              <p:nvPr/>
            </p:nvSpPr>
            <p:spPr>
              <a:xfrm>
                <a:off x="7029142" y="3032473"/>
                <a:ext cx="665089" cy="401609"/>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grpSp>
        <p:nvGrpSpPr>
          <p:cNvPr id="20483" name="组合 1"/>
          <p:cNvGrpSpPr>
            <a:grpSpLocks/>
          </p:cNvGrpSpPr>
          <p:nvPr/>
        </p:nvGrpSpPr>
        <p:grpSpPr bwMode="auto">
          <a:xfrm>
            <a:off x="0" y="0"/>
            <a:ext cx="8616950" cy="1187450"/>
            <a:chOff x="1" y="-150465"/>
            <a:chExt cx="8616288" cy="1187450"/>
          </a:xfrm>
        </p:grpSpPr>
        <p:pic>
          <p:nvPicPr>
            <p:cNvPr id="20485" name="Picture 3"/>
            <p:cNvPicPr>
              <a:picLocks noChangeAspect="1" noChangeArrowheads="1"/>
            </p:cNvPicPr>
            <p:nvPr/>
          </p:nvPicPr>
          <p:blipFill>
            <a:blip r:embed="rId7"/>
            <a:srcRect/>
            <a:stretch>
              <a:fillRect/>
            </a:stretch>
          </p:blipFill>
          <p:spPr bwMode="auto">
            <a:xfrm>
              <a:off x="1" y="-150465"/>
              <a:ext cx="4645025" cy="1187450"/>
            </a:xfrm>
            <a:prstGeom prst="rect">
              <a:avLst/>
            </a:prstGeom>
            <a:noFill/>
            <a:ln w="9525">
              <a:noFill/>
              <a:miter lim="800000"/>
              <a:headEnd/>
              <a:tailEnd/>
            </a:ln>
          </p:spPr>
        </p:pic>
        <p:sp>
          <p:nvSpPr>
            <p:cNvPr id="16" name="TextBox 15"/>
            <p:cNvSpPr txBox="1"/>
            <p:nvPr/>
          </p:nvSpPr>
          <p:spPr>
            <a:xfrm>
              <a:off x="766705" y="243235"/>
              <a:ext cx="3481119"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sp>
          <p:nvSpPr>
            <p:cNvPr id="20487" name="矩形 32"/>
            <p:cNvSpPr>
              <a:spLocks noChangeArrowheads="1"/>
            </p:cNvSpPr>
            <p:nvPr/>
          </p:nvSpPr>
          <p:spPr bwMode="auto">
            <a:xfrm>
              <a:off x="4931662" y="443260"/>
              <a:ext cx="3684627" cy="430887"/>
            </a:xfrm>
            <a:prstGeom prst="rect">
              <a:avLst/>
            </a:prstGeom>
            <a:noFill/>
            <a:ln w="9525">
              <a:noFill/>
              <a:miter lim="800000"/>
              <a:headEnd/>
              <a:tailEnd/>
            </a:ln>
          </p:spPr>
          <p:txBody>
            <a:bodyPr>
              <a:spAutoFit/>
            </a:bodyPr>
            <a:lstStyle/>
            <a:p>
              <a:pPr eaLnBrk="0" hangingPunct="0"/>
              <a:r>
                <a:rPr lang="en-US" altLang="zh-CN" sz="2200" b="1">
                  <a:solidFill>
                    <a:srgbClr val="0070C0"/>
                  </a:solidFill>
                  <a:latin typeface="Helvetica" pitchFamily="34" charset="0"/>
                  <a:ea typeface="Helvetica Neue"/>
                  <a:cs typeface="Helvetica Neue"/>
                </a:rPr>
                <a:t>The Mediterranean Sea</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2015年修改\图片2.jpg"/>
          <p:cNvPicPr>
            <a:picLocks noChangeAspect="1" noChangeArrowheads="1"/>
          </p:cNvPicPr>
          <p:nvPr/>
        </p:nvPicPr>
        <p:blipFill>
          <a:blip r:embed="rId3"/>
          <a:srcRect/>
          <a:stretch>
            <a:fillRect/>
          </a:stretch>
        </p:blipFill>
        <p:spPr bwMode="auto">
          <a:xfrm>
            <a:off x="500063" y="2357438"/>
            <a:ext cx="7923212" cy="3571875"/>
          </a:xfrm>
          <a:prstGeom prst="rect">
            <a:avLst/>
          </a:prstGeom>
          <a:noFill/>
          <a:ln w="9525">
            <a:noFill/>
            <a:miter lim="800000"/>
            <a:headEnd/>
            <a:tailEnd/>
          </a:ln>
        </p:spPr>
      </p:pic>
      <p:sp>
        <p:nvSpPr>
          <p:cNvPr id="21507"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1511" name="矩形 18"/>
          <p:cNvSpPr>
            <a:spLocks noChangeArrowheads="1"/>
          </p:cNvSpPr>
          <p:nvPr/>
        </p:nvSpPr>
        <p:spPr bwMode="auto">
          <a:xfrm>
            <a:off x="857250" y="1357313"/>
            <a:ext cx="7499350" cy="830262"/>
          </a:xfrm>
          <a:prstGeom prst="rect">
            <a:avLst/>
          </a:prstGeom>
          <a:noFill/>
          <a:ln w="9525">
            <a:noFill/>
            <a:miter lim="800000"/>
            <a:headEnd/>
            <a:tailEnd/>
          </a:ln>
        </p:spPr>
        <p:txBody>
          <a:bodyPr>
            <a:spAutoFit/>
          </a:bodyPr>
          <a:lstStyle/>
          <a:p>
            <a:pPr marL="457200" indent="-457200" eaLnBrk="0" hangingPunct="0">
              <a:buFontTx/>
              <a:buAutoNum type="arabicPeriod"/>
            </a:pPr>
            <a:r>
              <a:rPr lang="en-US" altLang="zh-CN" sz="2400">
                <a:latin typeface="Helvetica" pitchFamily="34" charset="0"/>
                <a:ea typeface="楷体_GB2312" pitchFamily="49" charset="-122"/>
              </a:rPr>
              <a:t>Have you ever heard about Mediterranean Sea? What do you know about it?</a:t>
            </a:r>
          </a:p>
        </p:txBody>
      </p:sp>
      <p:sp>
        <p:nvSpPr>
          <p:cNvPr id="20" name="矩形 19"/>
          <p:cNvSpPr/>
          <p:nvPr/>
        </p:nvSpPr>
        <p:spPr>
          <a:xfrm>
            <a:off x="1258888" y="2828925"/>
            <a:ext cx="6956425" cy="2874963"/>
          </a:xfrm>
          <a:prstGeom prst="rect">
            <a:avLst/>
          </a:prstGeom>
        </p:spPr>
        <p:txBody>
          <a:bodyPr>
            <a:spAutoFit/>
          </a:bodyPr>
          <a:lstStyle/>
          <a:p>
            <a:pPr algn="just" fontAlgn="auto">
              <a:lnSpc>
                <a:spcPts val="3100"/>
              </a:lnSpc>
              <a:spcBef>
                <a:spcPts val="0"/>
              </a:spcBef>
              <a:spcAft>
                <a:spcPts val="0"/>
              </a:spcAft>
              <a:defRPr/>
            </a:pPr>
            <a:r>
              <a:rPr lang="en-US" altLang="zh-CN" sz="2400" dirty="0">
                <a:latin typeface="Helvetica"/>
                <a:ea typeface="楷体_GB2312" pitchFamily="49" charset="-122"/>
              </a:rPr>
              <a:t>• an intercontinental sea;</a:t>
            </a:r>
            <a:endParaRPr lang="zh-CN" altLang="en-US" sz="2400" dirty="0">
              <a:latin typeface="Helvetica"/>
              <a:ea typeface="楷体_GB2312" pitchFamily="49" charset="-122"/>
            </a:endParaRPr>
          </a:p>
          <a:p>
            <a:pPr algn="just" fontAlgn="auto">
              <a:lnSpc>
                <a:spcPts val="3100"/>
              </a:lnSpc>
              <a:spcBef>
                <a:spcPts val="0"/>
              </a:spcBef>
              <a:spcAft>
                <a:spcPts val="0"/>
              </a:spcAft>
              <a:defRPr/>
            </a:pPr>
            <a:r>
              <a:rPr lang="en-US" altLang="zh-CN" sz="2400" dirty="0">
                <a:latin typeface="Helvetica"/>
                <a:ea typeface="楷体_GB2312" pitchFamily="49" charset="-122"/>
              </a:rPr>
              <a:t>• stretches from the Atlantic Ocean; </a:t>
            </a:r>
            <a:endParaRPr lang="zh-CN" altLang="en-US" sz="2400" dirty="0">
              <a:latin typeface="Helvetica"/>
              <a:ea typeface="楷体_GB2312" pitchFamily="49" charset="-122"/>
            </a:endParaRPr>
          </a:p>
          <a:p>
            <a:pPr algn="just" fontAlgn="auto">
              <a:lnSpc>
                <a:spcPts val="3100"/>
              </a:lnSpc>
              <a:spcBef>
                <a:spcPts val="0"/>
              </a:spcBef>
              <a:spcAft>
                <a:spcPts val="0"/>
              </a:spcAft>
              <a:defRPr/>
            </a:pPr>
            <a:r>
              <a:rPr lang="en-US" altLang="zh-CN" sz="2400" dirty="0">
                <a:latin typeface="Helvetica"/>
                <a:ea typeface="楷体_GB2312" pitchFamily="49" charset="-122"/>
              </a:rPr>
              <a:t>• surrounded by the Mediterranean region;</a:t>
            </a:r>
            <a:endParaRPr lang="zh-CN" altLang="en-US" sz="2400" dirty="0">
              <a:latin typeface="Helvetica"/>
              <a:ea typeface="楷体_GB2312" pitchFamily="49" charset="-122"/>
            </a:endParaRPr>
          </a:p>
          <a:p>
            <a:pPr marL="177800" indent="-177800" algn="just" fontAlgn="auto">
              <a:lnSpc>
                <a:spcPts val="3100"/>
              </a:lnSpc>
              <a:spcBef>
                <a:spcPts val="0"/>
              </a:spcBef>
              <a:spcAft>
                <a:spcPts val="0"/>
              </a:spcAft>
              <a:defRPr/>
            </a:pPr>
            <a:r>
              <a:rPr lang="en-US" altLang="zh-CN" sz="2400" dirty="0">
                <a:latin typeface="Helvetica"/>
                <a:ea typeface="楷体_GB2312" pitchFamily="49" charset="-122"/>
              </a:rPr>
              <a:t>• enclosed by land: on the north by Europe, on the south by Africa, and on the east by Asia;</a:t>
            </a:r>
            <a:endParaRPr lang="zh-CN" altLang="en-US" sz="2400" dirty="0">
              <a:latin typeface="Helvetica"/>
              <a:ea typeface="楷体_GB2312" pitchFamily="49" charset="-122"/>
            </a:endParaRPr>
          </a:p>
          <a:p>
            <a:pPr marL="177800" indent="-177800" algn="just" fontAlgn="auto">
              <a:lnSpc>
                <a:spcPts val="3100"/>
              </a:lnSpc>
              <a:spcBef>
                <a:spcPts val="0"/>
              </a:spcBef>
              <a:spcAft>
                <a:spcPts val="0"/>
              </a:spcAft>
              <a:defRPr/>
            </a:pPr>
            <a:r>
              <a:rPr lang="en-US" altLang="zh-CN" sz="2400" dirty="0">
                <a:latin typeface="Helvetica"/>
                <a:ea typeface="楷体_GB2312" pitchFamily="49" charset="-122"/>
              </a:rPr>
              <a:t>• pleasant climate, beautiful coastline, rich history and diverse culture.</a:t>
            </a:r>
            <a:endParaRPr lang="zh-CN" altLang="en-US" sz="2400" dirty="0">
              <a:latin typeface="Helvetica"/>
              <a:ea typeface="楷体_GB2312" pitchFamily="49" charset="-122"/>
            </a:endParaRPr>
          </a:p>
        </p:txBody>
      </p:sp>
      <p:pic>
        <p:nvPicPr>
          <p:cNvPr id="21513" name="Picture 4">
            <a:hlinkClick r:id="rId4" action="ppaction://hlinksldjump"/>
          </p:cNvPr>
          <p:cNvPicPr>
            <a:picLocks noChangeAspect="1" noChangeArrowheads="1"/>
          </p:cNvPicPr>
          <p:nvPr/>
        </p:nvPicPr>
        <p:blipFill>
          <a:blip r:embed="rId5"/>
          <a:srcRect/>
          <a:stretch>
            <a:fillRect/>
          </a:stretch>
        </p:blipFill>
        <p:spPr bwMode="auto">
          <a:xfrm>
            <a:off x="8423275" y="6256338"/>
            <a:ext cx="434975" cy="458787"/>
          </a:xfrm>
          <a:prstGeom prst="rect">
            <a:avLst/>
          </a:prstGeom>
          <a:noFill/>
          <a:ln w="9525">
            <a:noFill/>
            <a:miter lim="800000"/>
            <a:headEnd/>
            <a:tailEnd/>
          </a:ln>
        </p:spPr>
      </p:pic>
      <p:grpSp>
        <p:nvGrpSpPr>
          <p:cNvPr id="21514" name="组合 8"/>
          <p:cNvGrpSpPr>
            <a:grpSpLocks/>
          </p:cNvGrpSpPr>
          <p:nvPr/>
        </p:nvGrpSpPr>
        <p:grpSpPr bwMode="auto">
          <a:xfrm>
            <a:off x="17463" y="0"/>
            <a:ext cx="4645025" cy="1187450"/>
            <a:chOff x="17463" y="0"/>
            <a:chExt cx="4645025" cy="1187450"/>
          </a:xfrm>
        </p:grpSpPr>
        <p:pic>
          <p:nvPicPr>
            <p:cNvPr id="21516" name="Picture 3"/>
            <p:cNvPicPr>
              <a:picLocks noChangeAspect="1" noChangeArrowheads="1"/>
            </p:cNvPicPr>
            <p:nvPr/>
          </p:nvPicPr>
          <p:blipFill>
            <a:blip r:embed="rId6"/>
            <a:srcRect/>
            <a:stretch>
              <a:fillRect/>
            </a:stretch>
          </p:blipFill>
          <p:spPr bwMode="auto">
            <a:xfrm>
              <a:off x="17463" y="0"/>
              <a:ext cx="4645025" cy="1187450"/>
            </a:xfrm>
            <a:prstGeom prst="rect">
              <a:avLst/>
            </a:prstGeom>
            <a:noFill/>
            <a:ln w="9525">
              <a:noFill/>
              <a:miter lim="800000"/>
              <a:headEnd/>
              <a:tailEnd/>
            </a:ln>
          </p:spPr>
        </p:pic>
        <p:sp>
          <p:nvSpPr>
            <p:cNvPr id="12" name="TextBox 11"/>
            <p:cNvSpPr txBox="1"/>
            <p:nvPr/>
          </p:nvSpPr>
          <p:spPr>
            <a:xfrm>
              <a:off x="857250" y="442913"/>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sp>
        <p:nvSpPr>
          <p:cNvPr id="21515" name="矩形 32"/>
          <p:cNvSpPr>
            <a:spLocks noChangeArrowheads="1"/>
          </p:cNvSpPr>
          <p:nvPr/>
        </p:nvSpPr>
        <p:spPr bwMode="auto">
          <a:xfrm>
            <a:off x="4932363" y="442913"/>
            <a:ext cx="3684587" cy="431800"/>
          </a:xfrm>
          <a:prstGeom prst="rect">
            <a:avLst/>
          </a:prstGeom>
          <a:noFill/>
          <a:ln w="9525">
            <a:noFill/>
            <a:miter lim="800000"/>
            <a:headEnd/>
            <a:tailEnd/>
          </a:ln>
        </p:spPr>
        <p:txBody>
          <a:bodyPr>
            <a:spAutoFit/>
          </a:bodyPr>
          <a:lstStyle/>
          <a:p>
            <a:pPr eaLnBrk="0" hangingPunct="0"/>
            <a:r>
              <a:rPr lang="en-US" altLang="zh-CN" sz="2200" b="1">
                <a:solidFill>
                  <a:srgbClr val="0070C0"/>
                </a:solidFill>
                <a:latin typeface="Helvetica" pitchFamily="34" charset="0"/>
                <a:ea typeface="Helvetica Neue"/>
                <a:cs typeface="Helvetica Neue"/>
              </a:rPr>
              <a:t>The Mediterranean Sea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2015年修改\图片2.jpg"/>
          <p:cNvPicPr>
            <a:picLocks noChangeAspect="1" noChangeArrowheads="1"/>
          </p:cNvPicPr>
          <p:nvPr/>
        </p:nvPicPr>
        <p:blipFill>
          <a:blip r:embed="rId3"/>
          <a:srcRect/>
          <a:stretch>
            <a:fillRect/>
          </a:stretch>
        </p:blipFill>
        <p:spPr bwMode="auto">
          <a:xfrm>
            <a:off x="500063" y="2714625"/>
            <a:ext cx="8358187" cy="3638550"/>
          </a:xfrm>
          <a:prstGeom prst="rect">
            <a:avLst/>
          </a:prstGeom>
          <a:noFill/>
          <a:ln w="9525">
            <a:noFill/>
            <a:miter lim="800000"/>
            <a:headEnd/>
            <a:tailEnd/>
          </a:ln>
        </p:spPr>
      </p:pic>
      <p:sp>
        <p:nvSpPr>
          <p:cNvPr id="22531"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22535" name="矩形 18"/>
          <p:cNvSpPr>
            <a:spLocks noChangeArrowheads="1"/>
          </p:cNvSpPr>
          <p:nvPr/>
        </p:nvSpPr>
        <p:spPr bwMode="auto">
          <a:xfrm>
            <a:off x="857250" y="1609725"/>
            <a:ext cx="7566025" cy="831850"/>
          </a:xfrm>
          <a:prstGeom prst="rect">
            <a:avLst/>
          </a:prstGeom>
          <a:noFill/>
          <a:ln w="9525">
            <a:noFill/>
            <a:miter lim="800000"/>
            <a:headEnd/>
            <a:tailEnd/>
          </a:ln>
        </p:spPr>
        <p:txBody>
          <a:bodyPr>
            <a:spAutoFit/>
          </a:bodyPr>
          <a:lstStyle/>
          <a:p>
            <a:pPr marL="355600" indent="-355600" algn="just" eaLnBrk="0" hangingPunct="0"/>
            <a:r>
              <a:rPr lang="en-US" altLang="zh-CN" sz="2400">
                <a:latin typeface="Helvetica" pitchFamily="34" charset="0"/>
                <a:ea typeface="楷体_GB2312" pitchFamily="49" charset="-122"/>
              </a:rPr>
              <a:t>2. Do you know what is “rip current”? How to escape from it?</a:t>
            </a:r>
          </a:p>
        </p:txBody>
      </p:sp>
      <p:sp>
        <p:nvSpPr>
          <p:cNvPr id="20" name="矩形 19"/>
          <p:cNvSpPr>
            <a:spLocks noChangeArrowheads="1"/>
          </p:cNvSpPr>
          <p:nvPr/>
        </p:nvSpPr>
        <p:spPr bwMode="auto">
          <a:xfrm>
            <a:off x="1252538" y="3055938"/>
            <a:ext cx="7280275" cy="2965450"/>
          </a:xfrm>
          <a:prstGeom prst="rect">
            <a:avLst/>
          </a:prstGeom>
          <a:noFill/>
          <a:ln w="9525">
            <a:noFill/>
            <a:miter lim="800000"/>
            <a:headEnd/>
            <a:tailEnd/>
          </a:ln>
        </p:spPr>
        <p:txBody>
          <a:bodyPr>
            <a:spAutoFit/>
          </a:bodyPr>
          <a:lstStyle/>
          <a:p>
            <a:pPr algn="just">
              <a:lnSpc>
                <a:spcPts val="3200"/>
              </a:lnSpc>
            </a:pPr>
            <a:r>
              <a:rPr lang="en-US" altLang="zh-CN" sz="2400" b="1" i="1">
                <a:latin typeface="Helvetica" pitchFamily="34" charset="0"/>
                <a:ea typeface="楷体_GB2312" pitchFamily="49" charset="-122"/>
              </a:rPr>
              <a:t>Rip Current</a:t>
            </a:r>
            <a:r>
              <a:rPr lang="en-US" altLang="zh-CN" sz="2400">
                <a:latin typeface="Helvetica" pitchFamily="34" charset="0"/>
                <a:ea typeface="楷体_GB2312" pitchFamily="49" charset="-122"/>
              </a:rPr>
              <a:t>: </a:t>
            </a:r>
          </a:p>
          <a:p>
            <a:pPr algn="just">
              <a:lnSpc>
                <a:spcPts val="3200"/>
              </a:lnSpc>
            </a:pPr>
            <a:r>
              <a:rPr lang="en-US" altLang="zh-CN" sz="2400">
                <a:latin typeface="Helvetica" pitchFamily="34" charset="0"/>
                <a:ea typeface="楷体_GB2312" pitchFamily="49" charset="-122"/>
              </a:rPr>
              <a:t>a narrow, powerful current of water running perpendicular to the beach, out into the ocean</a:t>
            </a:r>
            <a:endParaRPr lang="zh-CN" altLang="en-US" sz="2400">
              <a:latin typeface="Helvetica" pitchFamily="34" charset="0"/>
              <a:ea typeface="楷体_GB2312" pitchFamily="49" charset="-122"/>
            </a:endParaRPr>
          </a:p>
          <a:p>
            <a:pPr algn="just">
              <a:lnSpc>
                <a:spcPts val="3200"/>
              </a:lnSpc>
            </a:pPr>
            <a:r>
              <a:rPr lang="en-US" altLang="zh-CN" sz="2400" b="1" i="1">
                <a:latin typeface="Helvetica" pitchFamily="34" charset="0"/>
                <a:ea typeface="楷体_GB2312" pitchFamily="49" charset="-122"/>
              </a:rPr>
              <a:t>How to escape from rip current:</a:t>
            </a:r>
            <a:endParaRPr lang="zh-CN" altLang="en-US" sz="2400" b="1" i="1">
              <a:latin typeface="Helvetica" pitchFamily="34" charset="0"/>
              <a:ea typeface="楷体_GB2312" pitchFamily="49" charset="-122"/>
            </a:endParaRPr>
          </a:p>
          <a:p>
            <a:pPr algn="just">
              <a:lnSpc>
                <a:spcPts val="3200"/>
              </a:lnSpc>
            </a:pPr>
            <a:r>
              <a:rPr lang="en-US" altLang="zh-CN" sz="2400">
                <a:latin typeface="Helvetica" pitchFamily="34" charset="0"/>
                <a:ea typeface="楷体_GB2312" pitchFamily="49" charset="-122"/>
              </a:rPr>
              <a:t>• swim sideways, parallel to the beach; </a:t>
            </a:r>
            <a:endParaRPr lang="zh-CN" altLang="en-US" sz="2400">
              <a:latin typeface="Helvetica" pitchFamily="34" charset="0"/>
              <a:ea typeface="楷体_GB2312" pitchFamily="49" charset="-122"/>
            </a:endParaRPr>
          </a:p>
          <a:p>
            <a:pPr algn="just">
              <a:lnSpc>
                <a:spcPts val="3200"/>
              </a:lnSpc>
            </a:pPr>
            <a:r>
              <a:rPr lang="en-US" altLang="zh-CN" sz="2400">
                <a:latin typeface="Helvetica" pitchFamily="34" charset="0"/>
                <a:ea typeface="楷体_GB2312" pitchFamily="49" charset="-122"/>
              </a:rPr>
              <a:t>• get you out of the narrow outward current;</a:t>
            </a:r>
            <a:endParaRPr lang="zh-CN" altLang="en-US" sz="2400">
              <a:latin typeface="Helvetica" pitchFamily="34" charset="0"/>
              <a:ea typeface="楷体_GB2312" pitchFamily="49" charset="-122"/>
            </a:endParaRPr>
          </a:p>
          <a:p>
            <a:pPr algn="just">
              <a:lnSpc>
                <a:spcPts val="3200"/>
              </a:lnSpc>
            </a:pPr>
            <a:r>
              <a:rPr lang="en-US" altLang="zh-CN" sz="2400">
                <a:latin typeface="Helvetica" pitchFamily="34" charset="0"/>
                <a:ea typeface="楷体_GB2312" pitchFamily="49" charset="-122"/>
              </a:rPr>
              <a:t>• wait until the current carries you past the sandbar.</a:t>
            </a:r>
          </a:p>
        </p:txBody>
      </p:sp>
      <p:pic>
        <p:nvPicPr>
          <p:cNvPr id="22537" name="Picture 4">
            <a:hlinkClick r:id="rId4" action="ppaction://hlinksldjump"/>
          </p:cNvPr>
          <p:cNvPicPr>
            <a:picLocks noChangeAspect="1" noChangeArrowheads="1"/>
          </p:cNvPicPr>
          <p:nvPr/>
        </p:nvPicPr>
        <p:blipFill>
          <a:blip r:embed="rId5"/>
          <a:srcRect/>
          <a:stretch>
            <a:fillRect/>
          </a:stretch>
        </p:blipFill>
        <p:spPr bwMode="auto">
          <a:xfrm>
            <a:off x="8423275" y="6256338"/>
            <a:ext cx="434975" cy="458787"/>
          </a:xfrm>
          <a:prstGeom prst="rect">
            <a:avLst/>
          </a:prstGeom>
          <a:noFill/>
          <a:ln w="9525">
            <a:noFill/>
            <a:miter lim="800000"/>
            <a:headEnd/>
            <a:tailEnd/>
          </a:ln>
        </p:spPr>
      </p:pic>
      <p:grpSp>
        <p:nvGrpSpPr>
          <p:cNvPr id="22538" name="组合 8"/>
          <p:cNvGrpSpPr>
            <a:grpSpLocks/>
          </p:cNvGrpSpPr>
          <p:nvPr/>
        </p:nvGrpSpPr>
        <p:grpSpPr bwMode="auto">
          <a:xfrm>
            <a:off x="0" y="142852"/>
            <a:ext cx="4645025" cy="1187450"/>
            <a:chOff x="0" y="142852"/>
            <a:chExt cx="4645025" cy="1187450"/>
          </a:xfrm>
        </p:grpSpPr>
        <p:pic>
          <p:nvPicPr>
            <p:cNvPr id="22540" name="Picture 3"/>
            <p:cNvPicPr>
              <a:picLocks noChangeAspect="1" noChangeArrowheads="1"/>
            </p:cNvPicPr>
            <p:nvPr/>
          </p:nvPicPr>
          <p:blipFill>
            <a:blip r:embed="rId6"/>
            <a:srcRect/>
            <a:stretch>
              <a:fillRect/>
            </a:stretch>
          </p:blipFill>
          <p:spPr bwMode="auto">
            <a:xfrm>
              <a:off x="0" y="142852"/>
              <a:ext cx="4645025" cy="1187450"/>
            </a:xfrm>
            <a:prstGeom prst="rect">
              <a:avLst/>
            </a:prstGeom>
            <a:noFill/>
            <a:ln w="9525">
              <a:noFill/>
              <a:miter lim="800000"/>
              <a:headEnd/>
              <a:tailEnd/>
            </a:ln>
          </p:spPr>
        </p:pic>
        <p:sp>
          <p:nvSpPr>
            <p:cNvPr id="12" name="TextBox 11"/>
            <p:cNvSpPr txBox="1"/>
            <p:nvPr/>
          </p:nvSpPr>
          <p:spPr>
            <a:xfrm>
              <a:off x="767290" y="442913"/>
              <a:ext cx="34813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Cultural background</a:t>
              </a:r>
            </a:p>
          </p:txBody>
        </p:sp>
      </p:grpSp>
      <p:sp>
        <p:nvSpPr>
          <p:cNvPr id="22539" name="矩形 32"/>
          <p:cNvSpPr>
            <a:spLocks noChangeArrowheads="1"/>
          </p:cNvSpPr>
          <p:nvPr/>
        </p:nvSpPr>
        <p:spPr bwMode="auto">
          <a:xfrm>
            <a:off x="4932363" y="442913"/>
            <a:ext cx="3684587" cy="431800"/>
          </a:xfrm>
          <a:prstGeom prst="rect">
            <a:avLst/>
          </a:prstGeom>
          <a:noFill/>
          <a:ln w="9525">
            <a:noFill/>
            <a:miter lim="800000"/>
            <a:headEnd/>
            <a:tailEnd/>
          </a:ln>
        </p:spPr>
        <p:txBody>
          <a:bodyPr>
            <a:spAutoFit/>
          </a:bodyPr>
          <a:lstStyle/>
          <a:p>
            <a:pPr eaLnBrk="0" hangingPunct="0"/>
            <a:r>
              <a:rPr lang="en-US" altLang="zh-CN" sz="2200" b="1">
                <a:solidFill>
                  <a:srgbClr val="0070C0"/>
                </a:solidFill>
                <a:latin typeface="Helvetica" pitchFamily="34" charset="0"/>
                <a:ea typeface="Helvetica Neue"/>
                <a:cs typeface="Helvetica Neue"/>
              </a:rPr>
              <a:t>The Mediterranean Sea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8"/>
          <p:cNvGrpSpPr>
            <a:grpSpLocks/>
          </p:cNvGrpSpPr>
          <p:nvPr/>
        </p:nvGrpSpPr>
        <p:grpSpPr bwMode="auto">
          <a:xfrm>
            <a:off x="0" y="0"/>
            <a:ext cx="9144000" cy="6513513"/>
            <a:chOff x="0" y="0"/>
            <a:chExt cx="9144000" cy="6512976"/>
          </a:xfrm>
        </p:grpSpPr>
        <p:sp>
          <p:nvSpPr>
            <p:cNvPr id="29" name="Rectangle 6"/>
            <p:cNvSpPr>
              <a:spLocks noChangeArrowheads="1"/>
            </p:cNvSpPr>
            <p:nvPr/>
          </p:nvSpPr>
          <p:spPr bwMode="auto">
            <a:xfrm>
              <a:off x="452438" y="1928654"/>
              <a:ext cx="6619875" cy="2308035"/>
            </a:xfrm>
            <a:prstGeom prst="rect">
              <a:avLst/>
            </a:prstGeom>
            <a:noFill/>
            <a:ln w="9525">
              <a:noFill/>
              <a:miter lim="800000"/>
              <a:headEnd/>
              <a:tailEnd/>
            </a:ln>
          </p:spPr>
          <p:txBody>
            <a:bodyPr>
              <a:spAutoFit/>
            </a:bodyPr>
            <a:lstStyle/>
            <a:p>
              <a:pPr algn="just" eaLnBrk="0" fontAlgn="auto" hangingPunct="0">
                <a:spcBef>
                  <a:spcPts val="0"/>
                </a:spcBef>
                <a:spcAft>
                  <a:spcPts val="0"/>
                </a:spcAft>
                <a:defRPr/>
              </a:pPr>
              <a:r>
                <a:rPr lang="en-US" altLang="zh-CN" sz="2400" dirty="0">
                  <a:solidFill>
                    <a:srgbClr val="000000"/>
                  </a:solidFill>
                  <a:latin typeface="Helvetica"/>
                  <a:ea typeface="+mn-ea"/>
                </a:rPr>
                <a:t>You gain strength, courage and confidence by every experience in which you really stop to look fear in the face. You are able to say to yourself, “I lived through this horror. I can take the next thing that comes along.”</a:t>
              </a:r>
            </a:p>
            <a:p>
              <a:pPr marL="536575" indent="-536575" algn="just" eaLnBrk="0" fontAlgn="auto" hangingPunct="0">
                <a:spcBef>
                  <a:spcPts val="0"/>
                </a:spcBef>
                <a:spcAft>
                  <a:spcPts val="0"/>
                </a:spcAft>
                <a:defRPr/>
              </a:pPr>
              <a:r>
                <a:rPr lang="en-US" altLang="zh-CN" sz="2400" dirty="0">
                  <a:solidFill>
                    <a:srgbClr val="000000"/>
                  </a:solidFill>
                  <a:latin typeface="Helvetica"/>
                  <a:ea typeface="+mn-ea"/>
                </a:rPr>
                <a:t>                                          </a:t>
              </a:r>
              <a:r>
                <a:rPr lang="en-US" altLang="zh-CN" sz="2400" i="1" dirty="0">
                  <a:solidFill>
                    <a:srgbClr val="000000"/>
                  </a:solidFill>
                  <a:latin typeface="Helvetica"/>
                  <a:ea typeface="+mn-ea"/>
                </a:rPr>
                <a:t>— Eleanor Roosevelt</a:t>
              </a:r>
            </a:p>
          </p:txBody>
        </p:sp>
        <p:sp>
          <p:nvSpPr>
            <p:cNvPr id="5132" name="Rectangle 10"/>
            <p:cNvSpPr>
              <a:spLocks noChangeArrowheads="1"/>
            </p:cNvSpPr>
            <p:nvPr/>
          </p:nvSpPr>
          <p:spPr bwMode="auto">
            <a:xfrm>
              <a:off x="452440" y="4573984"/>
              <a:ext cx="6619890" cy="1938992"/>
            </a:xfrm>
            <a:prstGeom prst="rect">
              <a:avLst/>
            </a:prstGeom>
            <a:noFill/>
            <a:ln w="9525">
              <a:noFill/>
              <a:miter lim="800000"/>
              <a:headEnd/>
              <a:tailEnd/>
            </a:ln>
          </p:spPr>
          <p:txBody>
            <a:bodyPr>
              <a:spAutoFit/>
            </a:bodyPr>
            <a:lstStyle/>
            <a:p>
              <a:pPr algn="just"/>
              <a:r>
                <a:rPr lang="en-US" altLang="zh-CN" sz="2400">
                  <a:solidFill>
                    <a:srgbClr val="000000"/>
                  </a:solidFill>
                  <a:latin typeface="Helvetica" pitchFamily="34" charset="0"/>
                </a:rPr>
                <a:t>Don’t fear failure so much that you refuse to try new things. The saddest summary of a life contains three descriptions: could have, might have, and should have.</a:t>
              </a:r>
            </a:p>
            <a:p>
              <a:pPr algn="just"/>
              <a:r>
                <a:rPr lang="en-US" altLang="zh-CN" sz="2400">
                  <a:solidFill>
                    <a:srgbClr val="000000"/>
                  </a:solidFill>
                  <a:latin typeface="Helvetica" pitchFamily="34" charset="0"/>
                </a:rPr>
                <a:t>                                              </a:t>
              </a:r>
              <a:r>
                <a:rPr lang="en-US" altLang="zh-CN" sz="2400" i="1">
                  <a:solidFill>
                    <a:srgbClr val="000000"/>
                  </a:solidFill>
                  <a:latin typeface="Helvetica" pitchFamily="34" charset="0"/>
                </a:rPr>
                <a:t>— Louis E. Boone</a:t>
              </a: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36" name="图片 4" descr="新视野大学ppt首页标题字-02.png"/>
            <p:cNvPicPr>
              <a:picLocks noChangeAspect="1"/>
            </p:cNvPicPr>
            <p:nvPr/>
          </p:nvPicPr>
          <p:blipFill>
            <a:blip r:embed="rId3"/>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518"/>
              <a:ext cx="9144000" cy="53970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15" name="Rectangle 5"/>
            <p:cNvSpPr/>
            <p:nvPr/>
          </p:nvSpPr>
          <p:spPr>
            <a:xfrm>
              <a:off x="4932363" y="128577"/>
              <a:ext cx="1371600" cy="707967"/>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p>
          </p:txBody>
        </p:sp>
      </p:grpSp>
      <p:pic>
        <p:nvPicPr>
          <p:cNvPr id="20" name="图片 19" descr="Eleanor Roosevelt.jpg"/>
          <p:cNvPicPr>
            <a:picLocks noChangeAspect="1"/>
          </p:cNvPicPr>
          <p:nvPr/>
        </p:nvPicPr>
        <p:blipFill>
          <a:blip r:embed="rId4"/>
          <a:stretch>
            <a:fillRect/>
          </a:stretch>
        </p:blipFill>
        <p:spPr>
          <a:xfrm>
            <a:off x="6986634" y="1550623"/>
            <a:ext cx="2014522" cy="2643578"/>
          </a:xfrm>
          <a:prstGeom prst="ellipse">
            <a:avLst/>
          </a:prstGeom>
          <a:ln>
            <a:noFill/>
          </a:ln>
          <a:effectLst>
            <a:softEdge rad="112500"/>
          </a:effectLst>
        </p:spPr>
      </p:pic>
      <p:pic>
        <p:nvPicPr>
          <p:cNvPr id="21" name="图片 20" descr="Louis E. Boone.jpg"/>
          <p:cNvPicPr>
            <a:picLocks noChangeAspect="1"/>
          </p:cNvPicPr>
          <p:nvPr/>
        </p:nvPicPr>
        <p:blipFill>
          <a:blip r:embed="rId5"/>
          <a:srcRect b="6451"/>
          <a:stretch>
            <a:fillRect/>
          </a:stretch>
        </p:blipFill>
        <p:spPr>
          <a:xfrm>
            <a:off x="6986634" y="4087135"/>
            <a:ext cx="2014522" cy="2842327"/>
          </a:xfrm>
          <a:prstGeom prst="ellipse">
            <a:avLst/>
          </a:prstGeom>
          <a:ln>
            <a:noFill/>
          </a:ln>
          <a:effectLst>
            <a:softEdge rad="112500"/>
          </a:effectLst>
        </p:spPr>
      </p:pic>
      <p:sp>
        <p:nvSpPr>
          <p:cNvPr id="16"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grpSp>
        <p:nvGrpSpPr>
          <p:cNvPr id="5126" name="组合 29"/>
          <p:cNvGrpSpPr>
            <a:grpSpLocks/>
          </p:cNvGrpSpPr>
          <p:nvPr/>
        </p:nvGrpSpPr>
        <p:grpSpPr bwMode="auto">
          <a:xfrm>
            <a:off x="238125" y="914400"/>
            <a:ext cx="4789488" cy="708025"/>
            <a:chOff x="238125" y="914400"/>
            <a:chExt cx="4788860" cy="708025"/>
          </a:xfrm>
        </p:grpSpPr>
        <p:sp>
          <p:nvSpPr>
            <p:cNvPr id="5128"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pitchFamily="34" charset="0"/>
                  <a:ea typeface="Arial Unicode MS" pitchFamily="34" charset="-122"/>
                  <a:cs typeface="Arial Unicode MS" pitchFamily="34" charset="-122"/>
                </a:rPr>
                <a:t>2</a:t>
              </a:r>
              <a:endParaRPr lang="en-US" altLang="zh-CN" sz="4000">
                <a:latin typeface="Helvetica" pitchFamily="34" charset="0"/>
                <a:ea typeface="Arial Unicode MS" pitchFamily="34" charset="-122"/>
                <a:cs typeface="Arial Unicode MS" pitchFamily="34" charset="-122"/>
              </a:endParaRPr>
            </a:p>
          </p:txBody>
        </p:sp>
        <p:sp>
          <p:nvSpPr>
            <p:cNvPr id="22" name="TextBox 21"/>
            <p:cNvSpPr txBox="1"/>
            <p:nvPr/>
          </p:nvSpPr>
          <p:spPr>
            <a:xfrm>
              <a:off x="1878013" y="980731"/>
              <a:ext cx="3148972" cy="584809"/>
            </a:xfrm>
            <a:prstGeom prst="rect">
              <a:avLst/>
            </a:prstGeom>
            <a:noFill/>
          </p:spPr>
          <p:txBody>
            <a:bodyPr wrap="none">
              <a:spAutoFit/>
            </a:bodyPr>
            <a:lstStyle/>
            <a:p>
              <a:pPr fontAlgn="auto">
                <a:spcBef>
                  <a:spcPts val="0"/>
                </a:spcBef>
                <a:spcAft>
                  <a:spcPts val="0"/>
                </a:spcAft>
                <a:defRPr/>
              </a:pPr>
              <a:r>
                <a:rPr lang="en-US" altLang="zh-CN" sz="3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Beat your fear</a:t>
              </a:r>
              <a:endParaRPr lang="en-US" altLang="zh-CN" sz="3200" b="1" dirty="0">
                <a:effectLst>
                  <a:glow rad="101600">
                    <a:schemeClr val="tx1">
                      <a:alpha val="60000"/>
                    </a:schemeClr>
                  </a:glow>
                </a:effectLst>
                <a:latin typeface="Helvetica Neue"/>
                <a:ea typeface="Arial Unicode MS"/>
                <a:cs typeface="Helvetica Neue"/>
              </a:endParaRPr>
            </a:p>
          </p:txBody>
        </p:sp>
        <p:sp>
          <p:nvSpPr>
            <p:cNvPr id="5130"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UNIT</a:t>
              </a:r>
            </a:p>
          </p:txBody>
        </p:sp>
      </p:grpSp>
      <p:sp>
        <p:nvSpPr>
          <p:cNvPr id="24"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3"/>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grpSp>
        <p:nvGrpSpPr>
          <p:cNvPr id="23555" name="组合 23"/>
          <p:cNvGrpSpPr>
            <a:grpSpLocks/>
          </p:cNvGrpSpPr>
          <p:nvPr/>
        </p:nvGrpSpPr>
        <p:grpSpPr bwMode="auto">
          <a:xfrm>
            <a:off x="-14288" y="0"/>
            <a:ext cx="9158288" cy="6640513"/>
            <a:chOff x="-14288" y="0"/>
            <a:chExt cx="9158288" cy="6640513"/>
          </a:xfrm>
        </p:grpSpPr>
        <p:pic>
          <p:nvPicPr>
            <p:cNvPr id="23560" name="Picture 2"/>
            <p:cNvPicPr>
              <a:picLocks noChangeAspect="1" noChangeArrowheads="1"/>
            </p:cNvPicPr>
            <p:nvPr/>
          </p:nvPicPr>
          <p:blipFill>
            <a:blip r:embed="rId4"/>
            <a:srcRect/>
            <a:stretch>
              <a:fillRect/>
            </a:stretch>
          </p:blipFill>
          <p:spPr bwMode="auto">
            <a:xfrm>
              <a:off x="-14288" y="4857750"/>
              <a:ext cx="3779838" cy="1152525"/>
            </a:xfrm>
            <a:prstGeom prst="rect">
              <a:avLst/>
            </a:prstGeom>
            <a:noFill/>
            <a:ln w="9525">
              <a:noFill/>
              <a:miter lim="800000"/>
              <a:headEnd/>
              <a:tailEnd/>
            </a:ln>
          </p:spPr>
        </p:pic>
        <p:pic>
          <p:nvPicPr>
            <p:cNvPr id="23561" name="Picture 2"/>
            <p:cNvPicPr>
              <a:picLocks noChangeAspect="1" noChangeArrowheads="1"/>
            </p:cNvPicPr>
            <p:nvPr/>
          </p:nvPicPr>
          <p:blipFill>
            <a:blip r:embed="rId4"/>
            <a:srcRect/>
            <a:stretch>
              <a:fillRect/>
            </a:stretch>
          </p:blipFill>
          <p:spPr bwMode="auto">
            <a:xfrm>
              <a:off x="-14288"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23563" name="Picture 2"/>
            <p:cNvPicPr>
              <a:picLocks noChangeAspect="1" noChangeArrowheads="1"/>
            </p:cNvPicPr>
            <p:nvPr/>
          </p:nvPicPr>
          <p:blipFill>
            <a:blip r:embed="rId4"/>
            <a:srcRect/>
            <a:stretch>
              <a:fillRect/>
            </a:stretch>
          </p:blipFill>
          <p:spPr bwMode="auto">
            <a:xfrm>
              <a:off x="-14288" y="2419351"/>
              <a:ext cx="4394201" cy="1152525"/>
            </a:xfrm>
            <a:prstGeom prst="rect">
              <a:avLst/>
            </a:prstGeom>
            <a:noFill/>
            <a:ln w="9525">
              <a:noFill/>
              <a:miter lim="800000"/>
              <a:headEnd/>
              <a:tailEnd/>
            </a:ln>
          </p:spPr>
        </p:pic>
        <p:sp>
          <p:nvSpPr>
            <p:cNvPr id="26" name="TextBox 25">
              <a:hlinkClick r:id="rId5" action="ppaction://hlinksldjump"/>
            </p:cNvPr>
            <p:cNvSpPr txBox="1"/>
            <p:nvPr/>
          </p:nvSpPr>
          <p:spPr>
            <a:xfrm>
              <a:off x="25400" y="2913063"/>
              <a:ext cx="3481388"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6" action="ppaction://hlinksldjump"/>
            </p:cNvPr>
            <p:cNvSpPr txBox="1"/>
            <p:nvPr/>
          </p:nvSpPr>
          <p:spPr>
            <a:xfrm>
              <a:off x="192088" y="4116388"/>
              <a:ext cx="2724150"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7" action="ppaction://hlinksldjump"/>
            </p:cNvPr>
            <p:cNvSpPr txBox="1"/>
            <p:nvPr/>
          </p:nvSpPr>
          <p:spPr>
            <a:xfrm>
              <a:off x="252413" y="5349875"/>
              <a:ext cx="257492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23567" name="Picture 4">
              <a:hlinkClick r:id="rId8" action="ppaction://hlinksldjump"/>
            </p:cNvPr>
            <p:cNvPicPr>
              <a:picLocks noChangeAspect="1" noChangeArrowheads="1"/>
            </p:cNvPicPr>
            <p:nvPr/>
          </p:nvPicPr>
          <p:blipFill>
            <a:blip r:embed="rId9"/>
            <a:srcRect/>
            <a:stretch>
              <a:fillRect/>
            </a:stretch>
          </p:blipFill>
          <p:spPr bwMode="auto">
            <a:xfrm>
              <a:off x="8399463" y="6181725"/>
              <a:ext cx="434975" cy="458788"/>
            </a:xfrm>
            <a:prstGeom prst="rect">
              <a:avLst/>
            </a:prstGeom>
            <a:noFill/>
            <a:ln w="9525">
              <a:noFill/>
              <a:miter lim="800000"/>
              <a:headEnd/>
              <a:tailEnd/>
            </a:ln>
          </p:spPr>
        </p:pic>
        <p:grpSp>
          <p:nvGrpSpPr>
            <p:cNvPr id="23568" name="组合 18"/>
            <p:cNvGrpSpPr>
              <a:grpSpLocks/>
            </p:cNvGrpSpPr>
            <p:nvPr/>
          </p:nvGrpSpPr>
          <p:grpSpPr bwMode="auto">
            <a:xfrm>
              <a:off x="-314" y="1209675"/>
              <a:ext cx="3433881" cy="668338"/>
              <a:chOff x="-314" y="1209675"/>
              <a:chExt cx="3433881" cy="668338"/>
            </a:xfrm>
          </p:grpSpPr>
          <p:pic>
            <p:nvPicPr>
              <p:cNvPr id="21" name="Picture 3"/>
              <p:cNvPicPr>
                <a:picLocks noChangeAspect="1" noChangeArrowheads="1"/>
              </p:cNvPicPr>
              <p:nvPr/>
            </p:nvPicPr>
            <p:blipFill>
              <a:blip r:embed="rId10"/>
              <a:srcRect/>
              <a:stretch>
                <a:fillRect/>
              </a:stretch>
            </p:blipFill>
            <p:spPr bwMode="auto">
              <a:xfrm>
                <a:off x="0" y="1209675"/>
                <a:ext cx="3433763" cy="668338"/>
              </a:xfrm>
              <a:prstGeom prst="rect">
                <a:avLst/>
              </a:prstGeom>
              <a:ln>
                <a:noFill/>
              </a:ln>
              <a:effectLst>
                <a:outerShdw blurRad="292100" dist="139700" dir="2700000" algn="tl" rotWithShape="0">
                  <a:srgbClr val="333333">
                    <a:alpha val="65000"/>
                  </a:srgbClr>
                </a:outerShdw>
              </a:effectLst>
              <a:extLst/>
            </p:spPr>
          </p:pic>
          <p:sp>
            <p:nvSpPr>
              <p:cNvPr id="23570" name="Rectangle 10"/>
              <p:cNvSpPr>
                <a:spLocks noChangeArrowheads="1"/>
              </p:cNvSpPr>
              <p:nvPr/>
            </p:nvSpPr>
            <p:spPr bwMode="auto">
              <a:xfrm>
                <a:off x="113680" y="1330529"/>
                <a:ext cx="2801922" cy="461962"/>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Text study</a:t>
                </a:r>
              </a:p>
            </p:txBody>
          </p:sp>
        </p:grpSp>
      </p:grpSp>
      <p:grpSp>
        <p:nvGrpSpPr>
          <p:cNvPr id="23556" name="组合 21"/>
          <p:cNvGrpSpPr>
            <a:grpSpLocks/>
          </p:cNvGrpSpPr>
          <p:nvPr/>
        </p:nvGrpSpPr>
        <p:grpSpPr bwMode="auto">
          <a:xfrm>
            <a:off x="4763" y="34925"/>
            <a:ext cx="9144000" cy="708025"/>
            <a:chOff x="0" y="0"/>
            <a:chExt cx="9144000" cy="708025"/>
          </a:xfrm>
        </p:grpSpPr>
        <p:sp>
          <p:nvSpPr>
            <p:cNvPr id="23" name="Rectangle 10"/>
            <p:cNvSpPr/>
            <p:nvPr/>
          </p:nvSpPr>
          <p:spPr bwMode="auto">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4" name="TextBox 23"/>
            <p:cNvSpPr txBox="1"/>
            <p:nvPr/>
          </p:nvSpPr>
          <p:spPr bwMode="auto">
            <a:xfrm>
              <a:off x="1500187" y="174625"/>
              <a:ext cx="5081588"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23559"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45"/>
          <p:cNvSpPr>
            <a:spLocks noChangeArrowheads="1"/>
          </p:cNvSpPr>
          <p:nvPr/>
        </p:nvSpPr>
        <p:spPr bwMode="auto">
          <a:xfrm>
            <a:off x="714375" y="1527175"/>
            <a:ext cx="7929563" cy="830263"/>
          </a:xfrm>
          <a:prstGeom prst="rect">
            <a:avLst/>
          </a:prstGeom>
          <a:noFill/>
          <a:ln w="9525">
            <a:noFill/>
            <a:miter lim="800000"/>
            <a:headEnd/>
            <a:tailEnd/>
          </a:ln>
        </p:spPr>
        <p:txBody>
          <a:bodyPr>
            <a:spAutoFit/>
          </a:bodyPr>
          <a:lstStyle/>
          <a:p>
            <a:pPr algn="just" fontAlgn="auto">
              <a:spcBef>
                <a:spcPct val="20000"/>
              </a:spcBef>
              <a:spcAft>
                <a:spcPts val="0"/>
              </a:spcAft>
              <a:buClr>
                <a:srgbClr val="D16349"/>
              </a:buClr>
              <a:buSzPct val="85000"/>
              <a:defRPr/>
            </a:pPr>
            <a:r>
              <a:rPr lang="en-US" altLang="zh-CN" sz="2400" kern="0" dirty="0">
                <a:latin typeface="Helvetica"/>
                <a:ea typeface="+mn-ea"/>
              </a:rPr>
              <a:t>What was the beach of Mediterranean Sea known for? (Para. 1)</a:t>
            </a:r>
            <a:endParaRPr lang="zh-CN" altLang="en-US" sz="2400" kern="0" dirty="0">
              <a:latin typeface="Helvetica"/>
              <a:ea typeface="+mn-ea"/>
            </a:endParaRPr>
          </a:p>
        </p:txBody>
      </p:sp>
      <p:grpSp>
        <p:nvGrpSpPr>
          <p:cNvPr id="2" name="组合 16"/>
          <p:cNvGrpSpPr>
            <a:grpSpLocks/>
          </p:cNvGrpSpPr>
          <p:nvPr/>
        </p:nvGrpSpPr>
        <p:grpSpPr bwMode="auto">
          <a:xfrm>
            <a:off x="1655763" y="2473325"/>
            <a:ext cx="5416550" cy="1390650"/>
            <a:chOff x="553302" y="4331444"/>
            <a:chExt cx="7376284" cy="1390412"/>
          </a:xfrm>
        </p:grpSpPr>
        <p:grpSp>
          <p:nvGrpSpPr>
            <p:cNvPr id="24594" name="组合 15"/>
            <p:cNvGrpSpPr>
              <a:grpSpLocks/>
            </p:cNvGrpSpPr>
            <p:nvPr/>
          </p:nvGrpSpPr>
          <p:grpSpPr bwMode="auto">
            <a:xfrm>
              <a:off x="553302" y="4331444"/>
              <a:ext cx="7376284" cy="1390412"/>
              <a:chOff x="481864" y="4063362"/>
              <a:chExt cx="7376284" cy="1390412"/>
            </a:xfrm>
          </p:grpSpPr>
          <p:sp>
            <p:nvSpPr>
              <p:cNvPr id="11" name="圆角矩形 10"/>
              <p:cNvSpPr/>
              <p:nvPr/>
            </p:nvSpPr>
            <p:spPr>
              <a:xfrm>
                <a:off x="1270278" y="4589678"/>
                <a:ext cx="6587870" cy="86409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59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1864" y="4063362"/>
                <a:ext cx="1446930" cy="1365902"/>
              </a:xfrm>
              <a:prstGeom prst="rect">
                <a:avLst/>
              </a:prstGeom>
              <a:noFill/>
              <a:ln w="9525">
                <a:noFill/>
                <a:miter lim="800000"/>
                <a:headEnd/>
                <a:tailEnd/>
              </a:ln>
            </p:spPr>
          </p:pic>
          <p:sp>
            <p:nvSpPr>
              <p:cNvPr id="13" name="TextBox 12">
                <a:hlinkClick r:id="rId4" action="ppaction://hlinksldjump"/>
              </p:cNvPr>
              <p:cNvSpPr txBox="1"/>
              <p:nvPr/>
            </p:nvSpPr>
            <p:spPr>
              <a:xfrm>
                <a:off x="659137" y="4539530"/>
                <a:ext cx="1074446" cy="461884"/>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8" name="TextBox 7"/>
            <p:cNvSpPr txBox="1"/>
            <p:nvPr/>
          </p:nvSpPr>
          <p:spPr>
            <a:xfrm>
              <a:off x="2191996" y="5072680"/>
              <a:ext cx="5095516" cy="460296"/>
            </a:xfrm>
            <a:prstGeom prst="rect">
              <a:avLst/>
            </a:prstGeom>
            <a:noFill/>
          </p:spPr>
          <p:txBody>
            <a:bodyPr>
              <a:spAutoFit/>
            </a:bodyPr>
            <a:lstStyle/>
            <a:p>
              <a:pPr marL="457200" indent="-457200" fontAlgn="auto">
                <a:spcBef>
                  <a:spcPct val="20000"/>
                </a:spcBef>
                <a:spcAft>
                  <a:spcPts val="0"/>
                </a:spcAft>
                <a:buClr>
                  <a:srgbClr val="D16349"/>
                </a:buClr>
                <a:buSzPct val="85000"/>
                <a:defRPr/>
              </a:pPr>
              <a:r>
                <a:rPr lang="en-US" altLang="zh-CN" sz="2400" kern="0" dirty="0">
                  <a:latin typeface="Helvetica"/>
                  <a:ea typeface="+mn-ea"/>
                </a:rPr>
                <a:t>notorious rip currents</a:t>
              </a:r>
              <a:endParaRPr lang="zh-CN" altLang="en-US" sz="2400" kern="0" dirty="0">
                <a:latin typeface="Helvetica"/>
                <a:ea typeface="+mn-ea"/>
              </a:endParaRPr>
            </a:p>
          </p:txBody>
        </p:sp>
      </p:grpSp>
      <p:sp>
        <p:nvSpPr>
          <p:cNvPr id="15" name="矩形 45"/>
          <p:cNvSpPr>
            <a:spLocks noChangeArrowheads="1"/>
          </p:cNvSpPr>
          <p:nvPr/>
        </p:nvSpPr>
        <p:spPr bwMode="auto">
          <a:xfrm>
            <a:off x="714375" y="4252913"/>
            <a:ext cx="7929563" cy="461962"/>
          </a:xfrm>
          <a:prstGeom prst="rect">
            <a:avLst/>
          </a:prstGeom>
          <a:noFill/>
          <a:ln w="9525">
            <a:noFill/>
            <a:miter lim="800000"/>
            <a:headEnd/>
            <a:tailEnd/>
          </a:ln>
        </p:spPr>
        <p:txBody>
          <a:bodyPr>
            <a:spAutoFit/>
          </a:bodyPr>
          <a:lstStyle/>
          <a:p>
            <a:pPr algn="just" fontAlgn="auto">
              <a:spcBef>
                <a:spcPct val="20000"/>
              </a:spcBef>
              <a:spcAft>
                <a:spcPts val="0"/>
              </a:spcAft>
              <a:buClr>
                <a:srgbClr val="D16349"/>
              </a:buClr>
              <a:buSzPct val="85000"/>
              <a:defRPr/>
            </a:pPr>
            <a:r>
              <a:rPr lang="en-US" altLang="zh-CN" sz="2400" kern="0" dirty="0">
                <a:latin typeface="Helvetica"/>
                <a:ea typeface="+mn-ea"/>
              </a:rPr>
              <a:t>How did the author feel when he saw the sea? (Para. 2)</a:t>
            </a:r>
            <a:endParaRPr lang="zh-CN" altLang="en-US" sz="2400" kern="0" dirty="0">
              <a:latin typeface="Helvetica"/>
              <a:ea typeface="+mn-ea"/>
            </a:endParaRPr>
          </a:p>
        </p:txBody>
      </p:sp>
      <p:grpSp>
        <p:nvGrpSpPr>
          <p:cNvPr id="4" name="组合 18"/>
          <p:cNvGrpSpPr>
            <a:grpSpLocks/>
          </p:cNvGrpSpPr>
          <p:nvPr/>
        </p:nvGrpSpPr>
        <p:grpSpPr bwMode="auto">
          <a:xfrm>
            <a:off x="1655763" y="4714875"/>
            <a:ext cx="5416550" cy="1390650"/>
            <a:chOff x="553302" y="4331444"/>
            <a:chExt cx="7376284" cy="1390412"/>
          </a:xfrm>
        </p:grpSpPr>
        <p:grpSp>
          <p:nvGrpSpPr>
            <p:cNvPr id="24587" name="组合 15"/>
            <p:cNvGrpSpPr>
              <a:grpSpLocks/>
            </p:cNvGrpSpPr>
            <p:nvPr/>
          </p:nvGrpSpPr>
          <p:grpSpPr bwMode="auto">
            <a:xfrm>
              <a:off x="553302" y="4331444"/>
              <a:ext cx="7376284" cy="1390412"/>
              <a:chOff x="481864" y="4063362"/>
              <a:chExt cx="7376284" cy="1390412"/>
            </a:xfrm>
          </p:grpSpPr>
          <p:sp>
            <p:nvSpPr>
              <p:cNvPr id="22" name="圆角矩形 21"/>
              <p:cNvSpPr/>
              <p:nvPr/>
            </p:nvSpPr>
            <p:spPr>
              <a:xfrm>
                <a:off x="1270278" y="4589678"/>
                <a:ext cx="6587870" cy="864096"/>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4592"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1864" y="4063362"/>
                <a:ext cx="1446930" cy="1365902"/>
              </a:xfrm>
              <a:prstGeom prst="rect">
                <a:avLst/>
              </a:prstGeom>
              <a:noFill/>
              <a:ln w="9525">
                <a:noFill/>
                <a:miter lim="800000"/>
                <a:headEnd/>
                <a:tailEnd/>
              </a:ln>
            </p:spPr>
          </p:pic>
          <p:sp>
            <p:nvSpPr>
              <p:cNvPr id="24" name="TextBox 23">
                <a:hlinkClick r:id="rId4" action="ppaction://hlinksldjump"/>
              </p:cNvPr>
              <p:cNvSpPr txBox="1"/>
              <p:nvPr/>
            </p:nvSpPr>
            <p:spPr>
              <a:xfrm>
                <a:off x="659137" y="4539530"/>
                <a:ext cx="1074446" cy="461884"/>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sp>
          <p:nvSpPr>
            <p:cNvPr id="21" name="TextBox 20"/>
            <p:cNvSpPr txBox="1"/>
            <p:nvPr/>
          </p:nvSpPr>
          <p:spPr>
            <a:xfrm>
              <a:off x="2191996" y="5072680"/>
              <a:ext cx="5095516" cy="460296"/>
            </a:xfrm>
            <a:prstGeom prst="rect">
              <a:avLst/>
            </a:prstGeom>
            <a:noFill/>
          </p:spPr>
          <p:txBody>
            <a:bodyPr>
              <a:spAutoFit/>
            </a:bodyPr>
            <a:lstStyle/>
            <a:p>
              <a:pPr marL="457200" indent="-457200" fontAlgn="auto">
                <a:spcBef>
                  <a:spcPct val="20000"/>
                </a:spcBef>
                <a:spcAft>
                  <a:spcPts val="0"/>
                </a:spcAft>
                <a:buClr>
                  <a:srgbClr val="D16349"/>
                </a:buClr>
                <a:buSzPct val="85000"/>
                <a:defRPr/>
              </a:pPr>
              <a:r>
                <a:rPr lang="en-US" altLang="zh-CN" sz="2400" kern="0" dirty="0">
                  <a:latin typeface="Helvetica"/>
                  <a:ea typeface="+mn-ea"/>
                </a:rPr>
                <a:t>sick to his stomach</a:t>
              </a:r>
              <a:endParaRPr lang="zh-CN" altLang="en-US" sz="2400" kern="0" dirty="0">
                <a:latin typeface="Helvetica"/>
                <a:ea typeface="+mn-ea"/>
              </a:endParaRPr>
            </a:p>
          </p:txBody>
        </p:sp>
      </p:grpSp>
      <p:grpSp>
        <p:nvGrpSpPr>
          <p:cNvPr id="24583" name="组合 17"/>
          <p:cNvGrpSpPr>
            <a:grpSpLocks/>
          </p:cNvGrpSpPr>
          <p:nvPr/>
        </p:nvGrpSpPr>
        <p:grpSpPr bwMode="auto">
          <a:xfrm>
            <a:off x="-14288" y="3175"/>
            <a:ext cx="8416926" cy="1152525"/>
            <a:chOff x="-14288" y="-27384"/>
            <a:chExt cx="8416678" cy="1152525"/>
          </a:xfrm>
        </p:grpSpPr>
        <p:sp>
          <p:nvSpPr>
            <p:cNvPr id="19" name="TextBox 18"/>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4585"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23" name="TextBox 22">
              <a:hlinkClick r:id="rId6"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5603" name="Picture 2"/>
          <p:cNvPicPr>
            <a:picLocks noChangeAspect="1" noChangeArrowheads="1"/>
          </p:cNvPicPr>
          <p:nvPr/>
        </p:nvPicPr>
        <p:blipFill>
          <a:blip r:embed="rId5"/>
          <a:srcRect/>
          <a:stretch>
            <a:fillRect/>
          </a:stretch>
        </p:blipFill>
        <p:spPr bwMode="auto">
          <a:xfrm>
            <a:off x="168275" y="1285875"/>
            <a:ext cx="8666163" cy="5572125"/>
          </a:xfrm>
          <a:prstGeom prst="rect">
            <a:avLst/>
          </a:prstGeom>
          <a:noFill/>
          <a:ln w="9525">
            <a:noFill/>
            <a:miter lim="800000"/>
            <a:headEnd/>
            <a:tailEnd/>
          </a:ln>
        </p:spPr>
      </p:pic>
      <p:sp>
        <p:nvSpPr>
          <p:cNvPr id="25604" name="TextBox 10"/>
          <p:cNvSpPr txBox="1">
            <a:spLocks noChangeArrowheads="1"/>
          </p:cNvSpPr>
          <p:nvPr/>
        </p:nvSpPr>
        <p:spPr bwMode="auto">
          <a:xfrm>
            <a:off x="642938" y="1214438"/>
            <a:ext cx="6985000" cy="53498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a:solidFill>
                  <a:srgbClr val="000000"/>
                </a:solidFill>
                <a:latin typeface="Helvetica" pitchFamily="34" charset="0"/>
                <a:ea typeface="方正舒体" pitchFamily="2" charset="-122"/>
              </a:rPr>
              <a:t>Para. 3</a:t>
            </a:r>
          </a:p>
        </p:txBody>
      </p:sp>
      <p:sp>
        <p:nvSpPr>
          <p:cNvPr id="25605" name="TextBox 11"/>
          <p:cNvSpPr txBox="1">
            <a:spLocks noChangeArrowheads="1"/>
          </p:cNvSpPr>
          <p:nvPr/>
        </p:nvSpPr>
        <p:spPr bwMode="auto">
          <a:xfrm>
            <a:off x="571500" y="1928813"/>
            <a:ext cx="6357938" cy="4581525"/>
          </a:xfrm>
          <a:prstGeom prst="rect">
            <a:avLst/>
          </a:prstGeom>
          <a:noFill/>
          <a:ln w="9525">
            <a:noFill/>
            <a:miter lim="800000"/>
            <a:headEnd/>
            <a:tailEnd/>
          </a:ln>
        </p:spPr>
        <p:txBody>
          <a:bodyPr>
            <a:spAutoFit/>
          </a:bodyPr>
          <a:lstStyle/>
          <a:p>
            <a:pPr>
              <a:lnSpc>
                <a:spcPts val="3500"/>
              </a:lnSpc>
            </a:pPr>
            <a:r>
              <a:rPr lang="en-US" altLang="zh-CN" sz="2400">
                <a:latin typeface="Helvetica" pitchFamily="34" charset="0"/>
              </a:rPr>
              <a:t>I’d always ______ water and been a _______ swimmer until last summer, when I’d decided to climb up to ________________________ at the pool. I’d _________ from that height and hit the water with an ________________. The air was ________ from my lungs and I ____________. The next thing I knew, my brother was pulling my ________ body out of the pool. From then on, my _____ wouldn’t ________; I was absolutely ______________.</a:t>
            </a:r>
          </a:p>
        </p:txBody>
      </p:sp>
      <p:sp>
        <p:nvSpPr>
          <p:cNvPr id="13" name="内容占位符 2"/>
          <p:cNvSpPr txBox="1">
            <a:spLocks/>
          </p:cNvSpPr>
          <p:nvPr/>
        </p:nvSpPr>
        <p:spPr>
          <a:xfrm flipH="1">
            <a:off x="2071688" y="1928813"/>
            <a:ext cx="1071562"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loved</a:t>
            </a:r>
            <a:endParaRPr lang="zh-CN" altLang="en-US" sz="2400" b="1" kern="0" dirty="0">
              <a:solidFill>
                <a:schemeClr val="accent6">
                  <a:lumMod val="75000"/>
                </a:schemeClr>
              </a:solidFill>
              <a:latin typeface="Helvetica"/>
              <a:ea typeface="楷体_GB2312" pitchFamily="49" charset="-122"/>
            </a:endParaRPr>
          </a:p>
        </p:txBody>
      </p:sp>
      <p:sp>
        <p:nvSpPr>
          <p:cNvPr id="17" name="内容占位符 2"/>
          <p:cNvSpPr txBox="1">
            <a:spLocks/>
          </p:cNvSpPr>
          <p:nvPr/>
        </p:nvSpPr>
        <p:spPr>
          <a:xfrm>
            <a:off x="5651500" y="1920875"/>
            <a:ext cx="1047750"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good</a:t>
            </a:r>
            <a:endParaRPr lang="zh-CN" altLang="en-US" sz="2400" b="1" kern="0" dirty="0">
              <a:solidFill>
                <a:schemeClr val="accent6">
                  <a:lumMod val="75000"/>
                </a:schemeClr>
              </a:solidFill>
              <a:latin typeface="Helvetica"/>
              <a:ea typeface="楷体_GB2312" pitchFamily="49" charset="-122"/>
            </a:endParaRPr>
          </a:p>
        </p:txBody>
      </p:sp>
      <p:sp>
        <p:nvSpPr>
          <p:cNvPr id="18" name="内容占位符 2"/>
          <p:cNvSpPr txBox="1">
            <a:spLocks/>
          </p:cNvSpPr>
          <p:nvPr/>
        </p:nvSpPr>
        <p:spPr>
          <a:xfrm>
            <a:off x="2809875" y="2779713"/>
            <a:ext cx="3922713" cy="4492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the highest diving board</a:t>
            </a:r>
            <a:endParaRPr lang="zh-CN" altLang="en-US" sz="2400" b="1" kern="0" dirty="0">
              <a:solidFill>
                <a:schemeClr val="accent6">
                  <a:lumMod val="75000"/>
                </a:schemeClr>
              </a:solidFill>
              <a:latin typeface="Helvetica"/>
              <a:ea typeface="楷体_GB2312" pitchFamily="49" charset="-122"/>
            </a:endParaRPr>
          </a:p>
        </p:txBody>
      </p:sp>
      <p:sp>
        <p:nvSpPr>
          <p:cNvPr id="20" name="内容占位符 2"/>
          <p:cNvSpPr txBox="1">
            <a:spLocks/>
          </p:cNvSpPr>
          <p:nvPr/>
        </p:nvSpPr>
        <p:spPr>
          <a:xfrm>
            <a:off x="2643188" y="3289300"/>
            <a:ext cx="1423987"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hopped</a:t>
            </a:r>
            <a:endParaRPr lang="zh-CN" altLang="en-US" sz="2400" b="1" kern="0" dirty="0">
              <a:solidFill>
                <a:schemeClr val="accent6">
                  <a:lumMod val="75000"/>
                </a:schemeClr>
              </a:solidFill>
              <a:latin typeface="Helvetica"/>
              <a:ea typeface="楷体_GB2312" pitchFamily="49" charset="-122"/>
            </a:endParaRPr>
          </a:p>
        </p:txBody>
      </p:sp>
      <p:sp>
        <p:nvSpPr>
          <p:cNvPr id="21" name="内容占位符 2"/>
          <p:cNvSpPr txBox="1">
            <a:spLocks/>
          </p:cNvSpPr>
          <p:nvPr/>
        </p:nvSpPr>
        <p:spPr>
          <a:xfrm>
            <a:off x="4067175" y="3721100"/>
            <a:ext cx="2827338"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incredible impact</a:t>
            </a:r>
            <a:endParaRPr lang="zh-CN" altLang="en-US" sz="2400" b="1" kern="0" dirty="0">
              <a:solidFill>
                <a:schemeClr val="accent6">
                  <a:lumMod val="75000"/>
                </a:schemeClr>
              </a:solidFill>
              <a:latin typeface="Helvetica"/>
              <a:ea typeface="楷体_GB2312" pitchFamily="49" charset="-122"/>
            </a:endParaRPr>
          </a:p>
        </p:txBody>
      </p:sp>
      <p:sp>
        <p:nvSpPr>
          <p:cNvPr id="22" name="内容占位符 2"/>
          <p:cNvSpPr txBox="1">
            <a:spLocks/>
          </p:cNvSpPr>
          <p:nvPr/>
        </p:nvSpPr>
        <p:spPr>
          <a:xfrm>
            <a:off x="2370138" y="4149725"/>
            <a:ext cx="1193800" cy="471488"/>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ousted</a:t>
            </a:r>
            <a:endParaRPr lang="zh-CN" altLang="en-US" sz="2400" b="1" kern="0" dirty="0">
              <a:solidFill>
                <a:schemeClr val="accent6">
                  <a:lumMod val="75000"/>
                </a:schemeClr>
              </a:solidFill>
              <a:latin typeface="Helvetica"/>
              <a:ea typeface="楷体_GB2312" pitchFamily="49" charset="-122"/>
            </a:endParaRPr>
          </a:p>
        </p:txBody>
      </p:sp>
      <p:sp>
        <p:nvSpPr>
          <p:cNvPr id="23" name="内容占位符 2"/>
          <p:cNvSpPr txBox="1">
            <a:spLocks/>
          </p:cNvSpPr>
          <p:nvPr/>
        </p:nvSpPr>
        <p:spPr>
          <a:xfrm>
            <a:off x="611188" y="4643438"/>
            <a:ext cx="1881187"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blacked out</a:t>
            </a:r>
            <a:endParaRPr lang="zh-CN" altLang="en-US" sz="2400" b="1" kern="0" dirty="0">
              <a:solidFill>
                <a:schemeClr val="accent6">
                  <a:lumMod val="75000"/>
                </a:schemeClr>
              </a:solidFill>
              <a:latin typeface="Helvetica"/>
              <a:ea typeface="楷体_GB2312" pitchFamily="49" charset="-122"/>
            </a:endParaRPr>
          </a:p>
        </p:txBody>
      </p:sp>
      <p:sp>
        <p:nvSpPr>
          <p:cNvPr id="24" name="内容占位符 2"/>
          <p:cNvSpPr txBox="1">
            <a:spLocks/>
          </p:cNvSpPr>
          <p:nvPr/>
        </p:nvSpPr>
        <p:spPr>
          <a:xfrm>
            <a:off x="3779838" y="5043488"/>
            <a:ext cx="1201737"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feeble</a:t>
            </a:r>
            <a:endParaRPr lang="zh-CN" altLang="en-US" sz="2400" b="1" kern="0" dirty="0">
              <a:solidFill>
                <a:schemeClr val="accent6">
                  <a:lumMod val="75000"/>
                </a:schemeClr>
              </a:solidFill>
              <a:latin typeface="Helvetica"/>
              <a:ea typeface="楷体_GB2312" pitchFamily="49" charset="-122"/>
            </a:endParaRPr>
          </a:p>
        </p:txBody>
      </p:sp>
      <p:sp>
        <p:nvSpPr>
          <p:cNvPr id="25" name="内容占位符 2"/>
          <p:cNvSpPr txBox="1">
            <a:spLocks/>
          </p:cNvSpPr>
          <p:nvPr/>
        </p:nvSpPr>
        <p:spPr>
          <a:xfrm>
            <a:off x="4395788" y="5516563"/>
            <a:ext cx="752475"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fear</a:t>
            </a:r>
            <a:endParaRPr lang="zh-CN" altLang="en-US" sz="2400" b="1" kern="0" dirty="0">
              <a:solidFill>
                <a:schemeClr val="accent6">
                  <a:lumMod val="75000"/>
                </a:schemeClr>
              </a:solidFill>
              <a:latin typeface="Helvetica"/>
              <a:ea typeface="楷体_GB2312" pitchFamily="49" charset="-122"/>
            </a:endParaRPr>
          </a:p>
        </p:txBody>
      </p:sp>
      <p:sp>
        <p:nvSpPr>
          <p:cNvPr id="26" name="内容占位符 2"/>
          <p:cNvSpPr txBox="1">
            <a:spLocks/>
          </p:cNvSpPr>
          <p:nvPr/>
        </p:nvSpPr>
        <p:spPr>
          <a:xfrm>
            <a:off x="642938" y="5953125"/>
            <a:ext cx="1214437"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recede</a:t>
            </a:r>
            <a:endParaRPr lang="zh-CN" altLang="en-US" sz="2400" b="1" kern="0" dirty="0">
              <a:solidFill>
                <a:schemeClr val="accent6">
                  <a:lumMod val="75000"/>
                </a:schemeClr>
              </a:solidFill>
              <a:latin typeface="Helvetica"/>
              <a:ea typeface="楷体_GB2312" pitchFamily="49" charset="-122"/>
            </a:endParaRPr>
          </a:p>
        </p:txBody>
      </p:sp>
      <p:sp>
        <p:nvSpPr>
          <p:cNvPr id="27" name="内容占位符 2"/>
          <p:cNvSpPr txBox="1">
            <a:spLocks/>
          </p:cNvSpPr>
          <p:nvPr/>
        </p:nvSpPr>
        <p:spPr>
          <a:xfrm>
            <a:off x="4284663" y="5934075"/>
            <a:ext cx="2693987" cy="749300"/>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terrified of water</a:t>
            </a:r>
            <a:endParaRPr lang="zh-CN" altLang="en-US" sz="2400" b="1" kern="0" dirty="0">
              <a:solidFill>
                <a:schemeClr val="accent6">
                  <a:lumMod val="75000"/>
                </a:schemeClr>
              </a:solidFill>
              <a:latin typeface="Helvetica"/>
              <a:ea typeface="楷体_GB2312" pitchFamily="49" charset="-122"/>
            </a:endParaRPr>
          </a:p>
        </p:txBody>
      </p:sp>
      <p:grpSp>
        <p:nvGrpSpPr>
          <p:cNvPr id="25617" name="组合 18"/>
          <p:cNvGrpSpPr>
            <a:grpSpLocks/>
          </p:cNvGrpSpPr>
          <p:nvPr/>
        </p:nvGrpSpPr>
        <p:grpSpPr bwMode="auto">
          <a:xfrm>
            <a:off x="-14288" y="3175"/>
            <a:ext cx="8416926" cy="1152525"/>
            <a:chOff x="-14288" y="-27384"/>
            <a:chExt cx="8416678" cy="1152525"/>
          </a:xfrm>
        </p:grpSpPr>
        <p:sp>
          <p:nvSpPr>
            <p:cNvPr id="28" name="TextBox 27"/>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5619" name="Picture 2"/>
            <p:cNvPicPr>
              <a:picLocks noChangeAspect="1" noChangeArrowheads="1"/>
            </p:cNvPicPr>
            <p:nvPr/>
          </p:nvPicPr>
          <p:blipFill>
            <a:blip r:embed="rId6"/>
            <a:srcRect/>
            <a:stretch>
              <a:fillRect/>
            </a:stretch>
          </p:blipFill>
          <p:spPr bwMode="auto">
            <a:xfrm>
              <a:off x="-14288" y="-27384"/>
              <a:ext cx="4394201" cy="1152525"/>
            </a:xfrm>
            <a:prstGeom prst="rect">
              <a:avLst/>
            </a:prstGeom>
            <a:noFill/>
            <a:ln w="9525">
              <a:noFill/>
              <a:miter lim="800000"/>
              <a:headEnd/>
              <a:tailEnd/>
            </a:ln>
          </p:spPr>
        </p:pic>
        <p:sp>
          <p:nvSpPr>
            <p:cNvPr id="30" name="TextBox 29">
              <a:hlinkClick r:id="rId7"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20" grpId="0"/>
      <p:bldP spid="21" grpId="0"/>
      <p:bldP spid="22" grpId="0"/>
      <p:bldP spid="23" grpId="0"/>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3"/>
          <p:cNvGrpSpPr>
            <a:grpSpLocks/>
          </p:cNvGrpSpPr>
          <p:nvPr/>
        </p:nvGrpSpPr>
        <p:grpSpPr bwMode="auto">
          <a:xfrm>
            <a:off x="428625" y="2027238"/>
            <a:ext cx="8353425" cy="3902075"/>
            <a:chOff x="428596" y="2027871"/>
            <a:chExt cx="8352928" cy="3687145"/>
          </a:xfrm>
        </p:grpSpPr>
        <p:pic>
          <p:nvPicPr>
            <p:cNvPr id="26637" name="Picture 2"/>
            <p:cNvPicPr>
              <a:picLocks noChangeAspect="1" noChangeArrowheads="1"/>
            </p:cNvPicPr>
            <p:nvPr/>
          </p:nvPicPr>
          <p:blipFill>
            <a:blip r:embed="rId3"/>
            <a:srcRect/>
            <a:stretch>
              <a:fillRect/>
            </a:stretch>
          </p:blipFill>
          <p:spPr bwMode="auto">
            <a:xfrm>
              <a:off x="428596" y="2027871"/>
              <a:ext cx="8352928" cy="3687145"/>
            </a:xfrm>
            <a:prstGeom prst="rect">
              <a:avLst/>
            </a:prstGeom>
            <a:noFill/>
            <a:ln w="9525">
              <a:noFill/>
              <a:miter lim="800000"/>
              <a:headEnd/>
              <a:tailEnd/>
            </a:ln>
          </p:spPr>
        </p:pic>
        <p:sp>
          <p:nvSpPr>
            <p:cNvPr id="26638" name="TextBox 1"/>
            <p:cNvSpPr txBox="1">
              <a:spLocks noChangeArrowheads="1"/>
            </p:cNvSpPr>
            <p:nvPr/>
          </p:nvSpPr>
          <p:spPr bwMode="auto">
            <a:xfrm>
              <a:off x="714348" y="2571744"/>
              <a:ext cx="6143668" cy="2600376"/>
            </a:xfrm>
            <a:prstGeom prst="rect">
              <a:avLst/>
            </a:prstGeom>
            <a:noFill/>
            <a:ln w="9525">
              <a:noFill/>
              <a:miter lim="800000"/>
              <a:headEnd/>
              <a:tailEnd/>
            </a:ln>
          </p:spPr>
          <p:txBody>
            <a:bodyPr>
              <a:spAutoFit/>
            </a:bodyPr>
            <a:lstStyle/>
            <a:p>
              <a:pPr algn="just">
                <a:lnSpc>
                  <a:spcPct val="120000"/>
                </a:lnSpc>
              </a:pPr>
              <a:r>
                <a:rPr lang="en-US" altLang="zh-CN" sz="2400">
                  <a:latin typeface="Helvetica" pitchFamily="34" charset="0"/>
                </a:rPr>
                <a:t>       On a tour of France, I saw the Mediterranean Sea, but the rip currents __________ me. And it reminded me that I developed ______________ due to the experience of last summer and since then, the fear wouldn’t  _________.</a:t>
              </a:r>
            </a:p>
          </p:txBody>
        </p:sp>
      </p:grpSp>
      <p:sp>
        <p:nvSpPr>
          <p:cNvPr id="26627" name="TextBox 40"/>
          <p:cNvSpPr txBox="1">
            <a:spLocks noChangeArrowheads="1"/>
          </p:cNvSpPr>
          <p:nvPr/>
        </p:nvSpPr>
        <p:spPr bwMode="auto">
          <a:xfrm>
            <a:off x="1069975" y="1484313"/>
            <a:ext cx="6985000" cy="53498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a:solidFill>
                  <a:srgbClr val="000000"/>
                </a:solidFill>
                <a:latin typeface="Helvetica" pitchFamily="34" charset="0"/>
                <a:ea typeface="方正舒体" pitchFamily="2" charset="-122"/>
              </a:rPr>
              <a:t>Part I — (Paras. 1- __)</a:t>
            </a:r>
          </a:p>
        </p:txBody>
      </p:sp>
      <p:sp>
        <p:nvSpPr>
          <p:cNvPr id="175118" name="Text Box 14"/>
          <p:cNvSpPr txBox="1">
            <a:spLocks noChangeArrowheads="1"/>
          </p:cNvSpPr>
          <p:nvPr/>
        </p:nvSpPr>
        <p:spPr bwMode="auto">
          <a:xfrm>
            <a:off x="3779838" y="1538288"/>
            <a:ext cx="428625" cy="461962"/>
          </a:xfrm>
          <a:prstGeom prst="rect">
            <a:avLst/>
          </a:prstGeom>
          <a:noFill/>
          <a:ln w="9525">
            <a:noFill/>
            <a:miter lim="800000"/>
            <a:headEnd/>
            <a:tailEnd/>
          </a:ln>
          <a:effectLst>
            <a:prstShdw prst="shdw11">
              <a:schemeClr val="bg2">
                <a:alpha val="50000"/>
              </a:schemeClr>
            </a:prstShdw>
          </a:effectLst>
        </p:spPr>
        <p:txBody>
          <a:bodyPr>
            <a:spAutoFit/>
          </a:bodyPr>
          <a:lstStyle/>
          <a:p>
            <a:pPr>
              <a:spcBef>
                <a:spcPct val="50000"/>
              </a:spcBef>
            </a:pPr>
            <a:r>
              <a:rPr lang="en-US" altLang="zh-CN" sz="2400" b="1">
                <a:solidFill>
                  <a:srgbClr val="E46C0A"/>
                </a:solidFill>
                <a:latin typeface="Helvetica" pitchFamily="34" charset="0"/>
                <a:ea typeface="方正舒体" pitchFamily="2" charset="-122"/>
              </a:rPr>
              <a:t>3</a:t>
            </a:r>
          </a:p>
        </p:txBody>
      </p:sp>
      <p:sp>
        <p:nvSpPr>
          <p:cNvPr id="25" name="矩形 24"/>
          <p:cNvSpPr/>
          <p:nvPr/>
        </p:nvSpPr>
        <p:spPr>
          <a:xfrm>
            <a:off x="1069975" y="3500438"/>
            <a:ext cx="1357313" cy="461962"/>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scared</a:t>
            </a:r>
            <a:endParaRPr lang="zh-CN" altLang="en-US" sz="2400" b="1" dirty="0">
              <a:solidFill>
                <a:schemeClr val="accent6">
                  <a:lumMod val="75000"/>
                </a:schemeClr>
              </a:solidFill>
              <a:latin typeface="Helvetica"/>
              <a:ea typeface="+mn-ea"/>
            </a:endParaRPr>
          </a:p>
        </p:txBody>
      </p:sp>
      <p:sp>
        <p:nvSpPr>
          <p:cNvPr id="26" name="矩形 25"/>
          <p:cNvSpPr/>
          <p:nvPr/>
        </p:nvSpPr>
        <p:spPr>
          <a:xfrm>
            <a:off x="2560638" y="3943350"/>
            <a:ext cx="2443162" cy="461963"/>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a fear of water</a:t>
            </a:r>
            <a:endParaRPr lang="zh-CN" altLang="en-US" sz="2400" b="1" dirty="0">
              <a:solidFill>
                <a:schemeClr val="accent6">
                  <a:lumMod val="75000"/>
                </a:schemeClr>
              </a:solidFill>
              <a:latin typeface="Helvetica"/>
              <a:ea typeface="+mn-ea"/>
            </a:endParaRPr>
          </a:p>
        </p:txBody>
      </p:sp>
      <p:sp>
        <p:nvSpPr>
          <p:cNvPr id="12" name="矩形 11"/>
          <p:cNvSpPr/>
          <p:nvPr/>
        </p:nvSpPr>
        <p:spPr>
          <a:xfrm>
            <a:off x="3286125" y="4797425"/>
            <a:ext cx="1428750" cy="461963"/>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recede  </a:t>
            </a:r>
            <a:endParaRPr lang="zh-CN" altLang="en-US" sz="2400" b="1" dirty="0">
              <a:solidFill>
                <a:schemeClr val="accent6">
                  <a:lumMod val="75000"/>
                </a:schemeClr>
              </a:solidFill>
              <a:latin typeface="Helvetica"/>
              <a:ea typeface="+mn-ea"/>
            </a:endParaRPr>
          </a:p>
        </p:txBody>
      </p:sp>
      <p:grpSp>
        <p:nvGrpSpPr>
          <p:cNvPr id="26633" name="组合 12"/>
          <p:cNvGrpSpPr>
            <a:grpSpLocks/>
          </p:cNvGrpSpPr>
          <p:nvPr/>
        </p:nvGrpSpPr>
        <p:grpSpPr bwMode="auto">
          <a:xfrm>
            <a:off x="-14288" y="3175"/>
            <a:ext cx="8416926" cy="1152525"/>
            <a:chOff x="-14288" y="-27384"/>
            <a:chExt cx="8416678" cy="1152525"/>
          </a:xfrm>
        </p:grpSpPr>
        <p:sp>
          <p:nvSpPr>
            <p:cNvPr id="14" name="TextBox 13"/>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6635"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5"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45"/>
          <p:cNvSpPr>
            <a:spLocks noChangeArrowheads="1"/>
          </p:cNvSpPr>
          <p:nvPr/>
        </p:nvSpPr>
        <p:spPr bwMode="auto">
          <a:xfrm>
            <a:off x="928688" y="1643063"/>
            <a:ext cx="7954962" cy="969962"/>
          </a:xfrm>
          <a:prstGeom prst="rect">
            <a:avLst/>
          </a:prstGeom>
          <a:noFill/>
          <a:ln w="9525">
            <a:noFill/>
            <a:miter lim="800000"/>
            <a:headEnd/>
            <a:tailEnd/>
          </a:ln>
        </p:spPr>
        <p:txBody>
          <a:bodyPr>
            <a:spAutoFit/>
          </a:bodyPr>
          <a:lstStyle/>
          <a:p>
            <a:pPr>
              <a:lnSpc>
                <a:spcPct val="125000"/>
              </a:lnSpc>
              <a:spcBef>
                <a:spcPct val="20000"/>
              </a:spcBef>
              <a:spcAft>
                <a:spcPts val="600"/>
              </a:spcAft>
              <a:buClr>
                <a:srgbClr val="D16349"/>
              </a:buClr>
              <a:buSzPct val="85000"/>
            </a:pPr>
            <a:r>
              <a:rPr lang="en-US" altLang="zh-CN" sz="2400">
                <a:solidFill>
                  <a:srgbClr val="000000"/>
                </a:solidFill>
                <a:latin typeface="Helvetica" pitchFamily="34" charset="0"/>
                <a:ea typeface="方正舒体" pitchFamily="2" charset="-122"/>
              </a:rPr>
              <a:t>Why were a mob of people running into the sea, fully clothed? (Para. 6-7)</a:t>
            </a:r>
          </a:p>
        </p:txBody>
      </p:sp>
      <p:grpSp>
        <p:nvGrpSpPr>
          <p:cNvPr id="2" name="组合 24"/>
          <p:cNvGrpSpPr>
            <a:grpSpLocks/>
          </p:cNvGrpSpPr>
          <p:nvPr/>
        </p:nvGrpSpPr>
        <p:grpSpPr bwMode="auto">
          <a:xfrm>
            <a:off x="482600" y="2635250"/>
            <a:ext cx="7375525" cy="2508250"/>
            <a:chOff x="481864" y="2634602"/>
            <a:chExt cx="7376284" cy="3242670"/>
          </a:xfrm>
        </p:grpSpPr>
        <p:sp>
          <p:nvSpPr>
            <p:cNvPr id="28" name="圆角矩形 27"/>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660"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1864" y="2634602"/>
              <a:ext cx="1446930" cy="1365902"/>
            </a:xfrm>
            <a:prstGeom prst="rect">
              <a:avLst/>
            </a:prstGeom>
            <a:noFill/>
            <a:ln w="9525">
              <a:noFill/>
              <a:miter lim="800000"/>
              <a:headEnd/>
              <a:tailEnd/>
            </a:ln>
          </p:spPr>
        </p:pic>
        <p:sp>
          <p:nvSpPr>
            <p:cNvPr id="31" name="TextBox 30">
              <a:hlinkClick r:id="rId4" action="ppaction://hlinksldjump"/>
            </p:cNvPr>
            <p:cNvSpPr txBox="1"/>
            <p:nvPr/>
          </p:nvSpPr>
          <p:spPr>
            <a:xfrm>
              <a:off x="823212" y="3086113"/>
              <a:ext cx="1073260" cy="46177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7662" name="TextBox 33"/>
            <p:cNvSpPr txBox="1">
              <a:spLocks noChangeArrowheads="1"/>
            </p:cNvSpPr>
            <p:nvPr/>
          </p:nvSpPr>
          <p:spPr bwMode="auto">
            <a:xfrm>
              <a:off x="1676107" y="3752907"/>
              <a:ext cx="5539099" cy="1570378"/>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solidFill>
                    <a:srgbClr val="000000"/>
                  </a:solidFill>
                  <a:latin typeface="Helvetica" pitchFamily="34" charset="0"/>
                  <a:ea typeface="方正舒体" pitchFamily="2" charset="-122"/>
                </a:rPr>
                <a:t>A boy was moving up and down amid the waves, past the end of the jetty.</a:t>
              </a:r>
            </a:p>
          </p:txBody>
        </p:sp>
      </p:grpSp>
      <p:grpSp>
        <p:nvGrpSpPr>
          <p:cNvPr id="27653" name="组合 9"/>
          <p:cNvGrpSpPr>
            <a:grpSpLocks/>
          </p:cNvGrpSpPr>
          <p:nvPr/>
        </p:nvGrpSpPr>
        <p:grpSpPr bwMode="auto">
          <a:xfrm>
            <a:off x="-14288" y="3175"/>
            <a:ext cx="8416926" cy="1152525"/>
            <a:chOff x="-14288" y="-27384"/>
            <a:chExt cx="8416678" cy="1152525"/>
          </a:xfrm>
        </p:grpSpPr>
        <p:sp>
          <p:nvSpPr>
            <p:cNvPr id="11" name="TextBox 10"/>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7655"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矩形 45"/>
          <p:cNvSpPr>
            <a:spLocks noChangeArrowheads="1"/>
          </p:cNvSpPr>
          <p:nvPr/>
        </p:nvSpPr>
        <p:spPr bwMode="auto">
          <a:xfrm>
            <a:off x="857250" y="1500188"/>
            <a:ext cx="7954963" cy="811212"/>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latin typeface="Helvetica" pitchFamily="34" charset="0"/>
              </a:rPr>
              <a:t>What did the would-be rescuers do to save the boy? What about the author? (Paras. 7-9)</a:t>
            </a:r>
            <a:endParaRPr lang="en-US" altLang="zh-CN" sz="2400">
              <a:solidFill>
                <a:srgbClr val="000000"/>
              </a:solidFill>
              <a:latin typeface="Helvetica" pitchFamily="34" charset="0"/>
              <a:ea typeface="方正舒体" pitchFamily="2" charset="-122"/>
            </a:endParaRPr>
          </a:p>
        </p:txBody>
      </p:sp>
      <p:graphicFrame>
        <p:nvGraphicFramePr>
          <p:cNvPr id="23" name="表格 22"/>
          <p:cNvGraphicFramePr>
            <a:graphicFrameLocks noGrp="1"/>
          </p:cNvGraphicFramePr>
          <p:nvPr/>
        </p:nvGraphicFramePr>
        <p:xfrm>
          <a:off x="785813" y="2500313"/>
          <a:ext cx="7470775" cy="3565986"/>
        </p:xfrm>
        <a:graphic>
          <a:graphicData uri="http://schemas.openxmlformats.org/drawingml/2006/table">
            <a:tbl>
              <a:tblPr firstRow="1" bandRow="1">
                <a:tableStyleId>{93296810-A885-4BE3-A3E7-6D5BEEA58F35}</a:tableStyleId>
              </a:tblPr>
              <a:tblGrid>
                <a:gridCol w="3891030"/>
                <a:gridCol w="3579745"/>
              </a:tblGrid>
              <a:tr h="457090">
                <a:tc gridSpan="2">
                  <a:txBody>
                    <a:bodyPr/>
                    <a:lstStyle/>
                    <a:p>
                      <a:pPr algn="ctr"/>
                      <a:r>
                        <a:rPr lang="en-US" sz="2400" b="1" kern="1200" dirty="0" smtClean="0">
                          <a:latin typeface="Helvetica" pitchFamily="2" charset="0"/>
                        </a:rPr>
                        <a:t>saving measures</a:t>
                      </a:r>
                      <a:endParaRPr lang="zh-CN" altLang="en-US" sz="2400" b="1" dirty="0">
                        <a:latin typeface="Helvetica" pitchFamily="2" charset="0"/>
                      </a:endParaRPr>
                    </a:p>
                  </a:txBody>
                  <a:tcPr marT="45691" marB="45691"/>
                </a:tc>
                <a:tc hMerge="1">
                  <a:txBody>
                    <a:bodyPr/>
                    <a:lstStyle/>
                    <a:p>
                      <a:endParaRPr lang="zh-CN" altLang="en-US" dirty="0"/>
                    </a:p>
                  </a:txBody>
                  <a:tcPr/>
                </a:tc>
              </a:tr>
              <a:tr h="457090">
                <a:tc>
                  <a:txBody>
                    <a:bodyPr/>
                    <a:lstStyle/>
                    <a:p>
                      <a:pPr algn="ctr"/>
                      <a:r>
                        <a:rPr lang="en-US" sz="2400" b="1" kern="1200" dirty="0" smtClean="0">
                          <a:latin typeface="Helvetica" pitchFamily="2" charset="0"/>
                        </a:rPr>
                        <a:t>would-be rescuers</a:t>
                      </a:r>
                      <a:endParaRPr lang="zh-CN" altLang="en-US" sz="2400" b="1" dirty="0">
                        <a:latin typeface="Helvetica" pitchFamily="2" charset="0"/>
                      </a:endParaRPr>
                    </a:p>
                  </a:txBody>
                  <a:tcPr marT="45691" marB="45691"/>
                </a:tc>
                <a:tc>
                  <a:txBody>
                    <a:bodyPr/>
                    <a:lstStyle/>
                    <a:p>
                      <a:pPr algn="ctr"/>
                      <a:r>
                        <a:rPr lang="en-US" sz="2400" b="1" kern="1200" dirty="0" smtClean="0">
                          <a:latin typeface="Helvetica" pitchFamily="2" charset="0"/>
                        </a:rPr>
                        <a:t>author</a:t>
                      </a:r>
                      <a:endParaRPr lang="zh-CN" altLang="en-US" sz="2400" b="1" dirty="0">
                        <a:latin typeface="Helvetica" pitchFamily="2" charset="0"/>
                      </a:endParaRPr>
                    </a:p>
                  </a:txBody>
                  <a:tcPr marT="45691" marB="45691"/>
                </a:tc>
              </a:tr>
              <a:tr h="2651344">
                <a:tc>
                  <a:txBody>
                    <a:bodyPr/>
                    <a:lstStyle/>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txBody>
                  <a:tcPr marT="45691" marB="45691"/>
                </a:tc>
                <a:tc>
                  <a:txBody>
                    <a:bodyPr/>
                    <a:lstStyle/>
                    <a:p>
                      <a:endParaRPr lang="zh-CN" altLang="en-US" sz="2400" b="1" dirty="0">
                        <a:latin typeface="Helvetica" pitchFamily="2" charset="0"/>
                      </a:endParaRPr>
                    </a:p>
                  </a:txBody>
                  <a:tcPr marT="45691" marB="45691"/>
                </a:tc>
              </a:tr>
            </a:tbl>
          </a:graphicData>
        </a:graphic>
      </p:graphicFrame>
      <p:sp>
        <p:nvSpPr>
          <p:cNvPr id="24" name="TextBox 23"/>
          <p:cNvSpPr txBox="1">
            <a:spLocks noChangeArrowheads="1"/>
          </p:cNvSpPr>
          <p:nvPr/>
        </p:nvSpPr>
        <p:spPr bwMode="auto">
          <a:xfrm>
            <a:off x="1071563" y="3571875"/>
            <a:ext cx="3429000" cy="2308225"/>
          </a:xfrm>
          <a:prstGeom prst="rect">
            <a:avLst/>
          </a:prstGeom>
          <a:noFill/>
          <a:ln w="9525">
            <a:noFill/>
            <a:miter lim="800000"/>
            <a:headEnd/>
            <a:tailEnd/>
          </a:ln>
        </p:spPr>
        <p:txBody>
          <a:bodyPr>
            <a:spAutoFit/>
          </a:bodyPr>
          <a:lstStyle/>
          <a:p>
            <a:pPr algn="just"/>
            <a:r>
              <a:rPr lang="en-US" altLang="zh-CN" sz="2400">
                <a:latin typeface="Helvetica" pitchFamily="34" charset="0"/>
              </a:rPr>
              <a:t>They fought against the tide, but the situation was bleak. With the water’s tow, they’d never get to him in time.</a:t>
            </a:r>
            <a:endParaRPr lang="zh-CN" altLang="en-US" sz="2400">
              <a:latin typeface="Helvetica" pitchFamily="34" charset="0"/>
            </a:endParaRPr>
          </a:p>
        </p:txBody>
      </p:sp>
      <p:sp>
        <p:nvSpPr>
          <p:cNvPr id="25" name="TextBox 24"/>
          <p:cNvSpPr txBox="1">
            <a:spLocks noChangeArrowheads="1"/>
          </p:cNvSpPr>
          <p:nvPr/>
        </p:nvSpPr>
        <p:spPr bwMode="auto">
          <a:xfrm>
            <a:off x="4716463" y="3573463"/>
            <a:ext cx="3544887" cy="1938337"/>
          </a:xfrm>
          <a:prstGeom prst="rect">
            <a:avLst/>
          </a:prstGeom>
          <a:noFill/>
          <a:ln w="9525">
            <a:noFill/>
            <a:miter lim="800000"/>
            <a:headEnd/>
            <a:tailEnd/>
          </a:ln>
        </p:spPr>
        <p:txBody>
          <a:bodyPr>
            <a:spAutoFit/>
          </a:bodyPr>
          <a:lstStyle/>
          <a:p>
            <a:r>
              <a:rPr lang="en-US" altLang="zh-CN" sz="2400">
                <a:latin typeface="Helvetica" pitchFamily="34" charset="0"/>
              </a:rPr>
              <a:t>I appraised the situation and realized — the jetty! The boy was close to it; maybe I could help from there.</a:t>
            </a:r>
            <a:endParaRPr lang="zh-CN" altLang="en-US" sz="2400">
              <a:latin typeface="Helvetica" pitchFamily="34" charset="0"/>
            </a:endParaRPr>
          </a:p>
        </p:txBody>
      </p:sp>
      <p:grpSp>
        <p:nvGrpSpPr>
          <p:cNvPr id="28691" name="组合 7"/>
          <p:cNvGrpSpPr>
            <a:grpSpLocks/>
          </p:cNvGrpSpPr>
          <p:nvPr/>
        </p:nvGrpSpPr>
        <p:grpSpPr bwMode="auto">
          <a:xfrm>
            <a:off x="-14288" y="3175"/>
            <a:ext cx="8416926" cy="1152525"/>
            <a:chOff x="-14288" y="-27384"/>
            <a:chExt cx="8416678" cy="1152525"/>
          </a:xfrm>
        </p:grpSpPr>
        <p:sp>
          <p:nvSpPr>
            <p:cNvPr id="9" name="TextBox 8"/>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8693" name="Picture 2"/>
            <p:cNvPicPr>
              <a:picLocks noChangeAspect="1" noChangeArrowheads="1"/>
            </p:cNvPicPr>
            <p:nvPr/>
          </p:nvPicPr>
          <p:blipFill>
            <a:blip r:embed="rId3"/>
            <a:srcRect/>
            <a:stretch>
              <a:fillRect/>
            </a:stretch>
          </p:blipFill>
          <p:spPr bwMode="auto">
            <a:xfrm>
              <a:off x="-14288" y="-27384"/>
              <a:ext cx="4394201" cy="1152525"/>
            </a:xfrm>
            <a:prstGeom prst="rect">
              <a:avLst/>
            </a:prstGeom>
            <a:noFill/>
            <a:ln w="9525">
              <a:noFill/>
              <a:miter lim="800000"/>
              <a:headEnd/>
              <a:tailEnd/>
            </a:ln>
          </p:spPr>
        </p:pic>
        <p:sp>
          <p:nvSpPr>
            <p:cNvPr id="11" name="TextBox 10">
              <a:hlinkClick r:id="rId4"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lide(fromTop)">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lide(fromTop)">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矩形 45"/>
          <p:cNvSpPr>
            <a:spLocks noChangeArrowheads="1"/>
          </p:cNvSpPr>
          <p:nvPr/>
        </p:nvSpPr>
        <p:spPr bwMode="auto">
          <a:xfrm>
            <a:off x="857250" y="1500188"/>
            <a:ext cx="7954963" cy="884237"/>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latin typeface="Helvetica" pitchFamily="34" charset="0"/>
              </a:rPr>
              <a:t>What were the results of their saving measures? </a:t>
            </a:r>
          </a:p>
          <a:p>
            <a:pPr>
              <a:lnSpc>
                <a:spcPts val="2800"/>
              </a:lnSpc>
              <a:spcBef>
                <a:spcPct val="20000"/>
              </a:spcBef>
              <a:buClr>
                <a:srgbClr val="D16349"/>
              </a:buClr>
              <a:buSzPct val="85000"/>
            </a:pPr>
            <a:r>
              <a:rPr lang="en-US" altLang="zh-CN" sz="2400">
                <a:latin typeface="Helvetica" pitchFamily="34" charset="0"/>
              </a:rPr>
              <a:t>(Para. 10)</a:t>
            </a:r>
            <a:endParaRPr lang="en-US" altLang="zh-CN" sz="2400">
              <a:solidFill>
                <a:srgbClr val="000000"/>
              </a:solidFill>
              <a:latin typeface="Helvetica" pitchFamily="34" charset="0"/>
              <a:ea typeface="方正舒体" pitchFamily="2" charset="-122"/>
            </a:endParaRPr>
          </a:p>
        </p:txBody>
      </p:sp>
      <p:graphicFrame>
        <p:nvGraphicFramePr>
          <p:cNvPr id="17" name="表格 16"/>
          <p:cNvGraphicFramePr>
            <a:graphicFrameLocks noGrp="1"/>
          </p:cNvGraphicFramePr>
          <p:nvPr/>
        </p:nvGraphicFramePr>
        <p:xfrm>
          <a:off x="785813" y="2500313"/>
          <a:ext cx="7470775" cy="3565986"/>
        </p:xfrm>
        <a:graphic>
          <a:graphicData uri="http://schemas.openxmlformats.org/drawingml/2006/table">
            <a:tbl>
              <a:tblPr firstRow="1" bandRow="1">
                <a:tableStyleId>{93296810-A885-4BE3-A3E7-6D5BEEA58F35}</a:tableStyleId>
              </a:tblPr>
              <a:tblGrid>
                <a:gridCol w="3786201"/>
                <a:gridCol w="3684574"/>
              </a:tblGrid>
              <a:tr h="457090">
                <a:tc gridSpan="2">
                  <a:txBody>
                    <a:bodyPr/>
                    <a:lstStyle/>
                    <a:p>
                      <a:pPr algn="ctr"/>
                      <a:r>
                        <a:rPr lang="en-US" sz="2400" b="1" kern="1200" dirty="0" smtClean="0">
                          <a:latin typeface="Helvetica" pitchFamily="2" charset="0"/>
                        </a:rPr>
                        <a:t>results of saving measures</a:t>
                      </a:r>
                      <a:endParaRPr lang="zh-CN" altLang="en-US" sz="2400" b="1" dirty="0">
                        <a:latin typeface="Helvetica" pitchFamily="2" charset="0"/>
                      </a:endParaRPr>
                    </a:p>
                  </a:txBody>
                  <a:tcPr marT="45691" marB="45691"/>
                </a:tc>
                <a:tc hMerge="1">
                  <a:txBody>
                    <a:bodyPr/>
                    <a:lstStyle/>
                    <a:p>
                      <a:endParaRPr lang="zh-CN" altLang="en-US" dirty="0"/>
                    </a:p>
                  </a:txBody>
                  <a:tcPr/>
                </a:tc>
              </a:tr>
              <a:tr h="457090">
                <a:tc>
                  <a:txBody>
                    <a:bodyPr/>
                    <a:lstStyle/>
                    <a:p>
                      <a:pPr algn="ctr"/>
                      <a:r>
                        <a:rPr lang="en-US" sz="2400" b="1" kern="1200" dirty="0" smtClean="0">
                          <a:latin typeface="Helvetica" pitchFamily="2" charset="0"/>
                        </a:rPr>
                        <a:t>would-be rescuers</a:t>
                      </a:r>
                      <a:endParaRPr lang="zh-CN" altLang="en-US" sz="2400" b="1" dirty="0">
                        <a:latin typeface="Helvetica" pitchFamily="2" charset="0"/>
                      </a:endParaRPr>
                    </a:p>
                  </a:txBody>
                  <a:tcPr marT="45691" marB="45691"/>
                </a:tc>
                <a:tc>
                  <a:txBody>
                    <a:bodyPr/>
                    <a:lstStyle/>
                    <a:p>
                      <a:pPr algn="ctr"/>
                      <a:r>
                        <a:rPr lang="en-US" sz="2400" b="1" kern="1200" dirty="0" smtClean="0">
                          <a:latin typeface="Helvetica" pitchFamily="2" charset="0"/>
                        </a:rPr>
                        <a:t>author</a:t>
                      </a:r>
                      <a:endParaRPr lang="zh-CN" altLang="en-US" sz="2400" b="1" dirty="0">
                        <a:latin typeface="Helvetica" pitchFamily="2" charset="0"/>
                      </a:endParaRPr>
                    </a:p>
                  </a:txBody>
                  <a:tcPr marT="45691" marB="45691"/>
                </a:tc>
              </a:tr>
              <a:tr h="2651344">
                <a:tc>
                  <a:txBody>
                    <a:bodyPr/>
                    <a:lstStyle/>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p>
                      <a:endParaRPr lang="en-US" altLang="zh-CN" sz="2400" b="1" dirty="0" smtClean="0">
                        <a:latin typeface="Helvetica" pitchFamily="2" charset="0"/>
                      </a:endParaRPr>
                    </a:p>
                  </a:txBody>
                  <a:tcPr marT="45691" marB="45691"/>
                </a:tc>
                <a:tc>
                  <a:txBody>
                    <a:bodyPr/>
                    <a:lstStyle/>
                    <a:p>
                      <a:endParaRPr lang="zh-CN" altLang="en-US" sz="2400" b="1" dirty="0">
                        <a:latin typeface="Helvetica" pitchFamily="2" charset="0"/>
                      </a:endParaRPr>
                    </a:p>
                  </a:txBody>
                  <a:tcPr marT="45691" marB="45691"/>
                </a:tc>
              </a:tr>
            </a:tbl>
          </a:graphicData>
        </a:graphic>
      </p:graphicFrame>
      <p:sp>
        <p:nvSpPr>
          <p:cNvPr id="18" name="TextBox 17"/>
          <p:cNvSpPr txBox="1">
            <a:spLocks noChangeArrowheads="1"/>
          </p:cNvSpPr>
          <p:nvPr/>
        </p:nvSpPr>
        <p:spPr bwMode="auto">
          <a:xfrm>
            <a:off x="827088" y="3822700"/>
            <a:ext cx="3786187" cy="1362075"/>
          </a:xfrm>
          <a:prstGeom prst="rect">
            <a:avLst/>
          </a:prstGeom>
          <a:noFill/>
          <a:ln w="9525">
            <a:noFill/>
            <a:miter lim="800000"/>
            <a:headEnd/>
            <a:tailEnd/>
          </a:ln>
        </p:spPr>
        <p:txBody>
          <a:bodyPr>
            <a:spAutoFit/>
          </a:bodyPr>
          <a:lstStyle/>
          <a:p>
            <a:pPr>
              <a:lnSpc>
                <a:spcPts val="3300"/>
              </a:lnSpc>
            </a:pPr>
            <a:r>
              <a:rPr lang="en-US" altLang="zh-CN" sz="2400">
                <a:latin typeface="Helvetica" pitchFamily="34" charset="0"/>
              </a:rPr>
              <a:t>They had underestimated the waves and weren’t making any progress.</a:t>
            </a:r>
            <a:endParaRPr lang="zh-CN" altLang="en-US" sz="2400">
              <a:latin typeface="Helvetica" pitchFamily="34" charset="0"/>
            </a:endParaRPr>
          </a:p>
        </p:txBody>
      </p:sp>
      <p:sp>
        <p:nvSpPr>
          <p:cNvPr id="19" name="TextBox 18"/>
          <p:cNvSpPr txBox="1">
            <a:spLocks noChangeArrowheads="1"/>
          </p:cNvSpPr>
          <p:nvPr/>
        </p:nvSpPr>
        <p:spPr bwMode="auto">
          <a:xfrm>
            <a:off x="4643438" y="3649663"/>
            <a:ext cx="3387725" cy="1939925"/>
          </a:xfrm>
          <a:prstGeom prst="rect">
            <a:avLst/>
          </a:prstGeom>
          <a:noFill/>
          <a:ln w="9525">
            <a:noFill/>
            <a:miter lim="800000"/>
            <a:headEnd/>
            <a:tailEnd/>
          </a:ln>
        </p:spPr>
        <p:txBody>
          <a:bodyPr>
            <a:spAutoFit/>
          </a:bodyPr>
          <a:lstStyle/>
          <a:p>
            <a:pPr algn="just"/>
            <a:r>
              <a:rPr lang="en-US" altLang="zh-CN" sz="2400">
                <a:latin typeface="Helvetica" pitchFamily="34" charset="0"/>
              </a:rPr>
              <a:t>I was the only one who saw that going out on the jetty was the fastest way to reach the drowning boy.</a:t>
            </a:r>
            <a:endParaRPr lang="zh-CN" altLang="en-US" sz="2400">
              <a:latin typeface="Helvetica" pitchFamily="34" charset="0"/>
            </a:endParaRPr>
          </a:p>
        </p:txBody>
      </p:sp>
      <p:grpSp>
        <p:nvGrpSpPr>
          <p:cNvPr id="29715" name="组合 7"/>
          <p:cNvGrpSpPr>
            <a:grpSpLocks/>
          </p:cNvGrpSpPr>
          <p:nvPr/>
        </p:nvGrpSpPr>
        <p:grpSpPr bwMode="auto">
          <a:xfrm>
            <a:off x="-14288" y="3175"/>
            <a:ext cx="8416926" cy="1152525"/>
            <a:chOff x="-14288" y="-27384"/>
            <a:chExt cx="8416678" cy="1152525"/>
          </a:xfrm>
        </p:grpSpPr>
        <p:sp>
          <p:nvSpPr>
            <p:cNvPr id="9" name="TextBox 8"/>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29717" name="Picture 2"/>
            <p:cNvPicPr>
              <a:picLocks noChangeAspect="1" noChangeArrowheads="1"/>
            </p:cNvPicPr>
            <p:nvPr/>
          </p:nvPicPr>
          <p:blipFill>
            <a:blip r:embed="rId3"/>
            <a:srcRect/>
            <a:stretch>
              <a:fillRect/>
            </a:stretch>
          </p:blipFill>
          <p:spPr bwMode="auto">
            <a:xfrm>
              <a:off x="-14288" y="-27384"/>
              <a:ext cx="4394201" cy="1152525"/>
            </a:xfrm>
            <a:prstGeom prst="rect">
              <a:avLst/>
            </a:prstGeom>
            <a:noFill/>
            <a:ln w="9525">
              <a:noFill/>
              <a:miter lim="800000"/>
              <a:headEnd/>
              <a:tailEnd/>
            </a:ln>
          </p:spPr>
        </p:pic>
        <p:sp>
          <p:nvSpPr>
            <p:cNvPr id="11" name="TextBox 10">
              <a:hlinkClick r:id="rId4"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lide(fromTop)">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Top)">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矩形 45"/>
          <p:cNvSpPr>
            <a:spLocks noChangeArrowheads="1"/>
          </p:cNvSpPr>
          <p:nvPr/>
        </p:nvSpPr>
        <p:spPr bwMode="auto">
          <a:xfrm>
            <a:off x="928688" y="1500188"/>
            <a:ext cx="7470775" cy="811212"/>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latin typeface="Helvetica" pitchFamily="34" charset="0"/>
              </a:rPr>
              <a:t>Why did the author become hesitant when he raced down the beach, out onto the jetty?  (Para. 9)</a:t>
            </a:r>
            <a:endParaRPr lang="en-US" altLang="zh-CN" sz="2400">
              <a:solidFill>
                <a:srgbClr val="000000"/>
              </a:solidFill>
              <a:latin typeface="Helvetica" pitchFamily="34" charset="0"/>
              <a:ea typeface="方正舒体" pitchFamily="2" charset="-122"/>
            </a:endParaRPr>
          </a:p>
        </p:txBody>
      </p:sp>
      <p:grpSp>
        <p:nvGrpSpPr>
          <p:cNvPr id="2" name="组合 12"/>
          <p:cNvGrpSpPr>
            <a:grpSpLocks/>
          </p:cNvGrpSpPr>
          <p:nvPr/>
        </p:nvGrpSpPr>
        <p:grpSpPr bwMode="auto">
          <a:xfrm>
            <a:off x="725488" y="2420938"/>
            <a:ext cx="7375525" cy="3241675"/>
            <a:chOff x="481864" y="2634602"/>
            <a:chExt cx="7376284" cy="3242670"/>
          </a:xfrm>
        </p:grpSpPr>
        <p:sp>
          <p:nvSpPr>
            <p:cNvPr id="22" name="圆角矩形 21"/>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32"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81864" y="2634602"/>
              <a:ext cx="1446930" cy="1365902"/>
            </a:xfrm>
            <a:prstGeom prst="rect">
              <a:avLst/>
            </a:prstGeom>
            <a:noFill/>
            <a:ln w="9525">
              <a:noFill/>
              <a:miter lim="800000"/>
              <a:headEnd/>
              <a:tailEnd/>
            </a:ln>
          </p:spPr>
        </p:pic>
        <p:sp>
          <p:nvSpPr>
            <p:cNvPr id="24" name="TextBox 23">
              <a:hlinkClick r:id="rId4" action="ppaction://hlinksldjump"/>
            </p:cNvPr>
            <p:cNvSpPr txBox="1"/>
            <p:nvPr/>
          </p:nvSpPr>
          <p:spPr>
            <a:xfrm>
              <a:off x="823211" y="3087178"/>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0734" name="TextBox 24"/>
            <p:cNvSpPr txBox="1">
              <a:spLocks noChangeArrowheads="1"/>
            </p:cNvSpPr>
            <p:nvPr/>
          </p:nvSpPr>
          <p:spPr bwMode="auto">
            <a:xfrm>
              <a:off x="1676107" y="3703159"/>
              <a:ext cx="5824851" cy="1797543"/>
            </a:xfrm>
            <a:prstGeom prst="rect">
              <a:avLst/>
            </a:prstGeom>
            <a:noFill/>
            <a:ln w="9525">
              <a:noFill/>
              <a:miter lim="800000"/>
              <a:headEnd/>
              <a:tailEnd/>
            </a:ln>
          </p:spPr>
          <p:txBody>
            <a:bodyPr>
              <a:spAutoFit/>
            </a:bodyPr>
            <a:lstStyle/>
            <a:p>
              <a:pPr algn="just">
                <a:lnSpc>
                  <a:spcPts val="3400"/>
                </a:lnSpc>
                <a:spcBef>
                  <a:spcPct val="20000"/>
                </a:spcBef>
                <a:buClr>
                  <a:srgbClr val="D16349"/>
                </a:buClr>
                <a:buSzPct val="85000"/>
              </a:pPr>
              <a:r>
                <a:rPr lang="en-US" altLang="zh-CN" sz="2400">
                  <a:latin typeface="Helvetica" pitchFamily="34" charset="0"/>
                </a:rPr>
                <a:t>I raced down the beach, out onto the jetty, and it hit me: Water! My palms got sweaty and my stomach felt sick, symptoms of my fear. I stopped short.</a:t>
              </a:r>
              <a:endParaRPr lang="en-US" altLang="zh-CN" sz="2400">
                <a:solidFill>
                  <a:srgbClr val="000000"/>
                </a:solidFill>
                <a:latin typeface="Helvetica" pitchFamily="34" charset="0"/>
                <a:ea typeface="方正舒体" pitchFamily="2" charset="-122"/>
              </a:endParaRPr>
            </a:p>
          </p:txBody>
        </p:sp>
      </p:grpSp>
      <p:grpSp>
        <p:nvGrpSpPr>
          <p:cNvPr id="30725" name="组合 9"/>
          <p:cNvGrpSpPr>
            <a:grpSpLocks/>
          </p:cNvGrpSpPr>
          <p:nvPr/>
        </p:nvGrpSpPr>
        <p:grpSpPr bwMode="auto">
          <a:xfrm>
            <a:off x="-14288" y="3175"/>
            <a:ext cx="8416926" cy="1152525"/>
            <a:chOff x="-14288" y="-27384"/>
            <a:chExt cx="8416678" cy="1152525"/>
          </a:xfrm>
        </p:grpSpPr>
        <p:sp>
          <p:nvSpPr>
            <p:cNvPr id="11" name="TextBox 10"/>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0727"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45"/>
          <p:cNvSpPr>
            <a:spLocks noChangeArrowheads="1"/>
          </p:cNvSpPr>
          <p:nvPr/>
        </p:nvSpPr>
        <p:spPr bwMode="auto">
          <a:xfrm>
            <a:off x="1055688" y="1785938"/>
            <a:ext cx="7954962" cy="884237"/>
          </a:xfrm>
          <a:prstGeom prst="rect">
            <a:avLst/>
          </a:prstGeom>
          <a:noFill/>
          <a:ln w="9525">
            <a:noFill/>
            <a:miter lim="800000"/>
            <a:headEnd/>
            <a:tailEnd/>
          </a:ln>
        </p:spPr>
        <p:txBody>
          <a:bodyPr>
            <a:spAutoFit/>
          </a:bodyPr>
          <a:lstStyle/>
          <a:p>
            <a:pPr>
              <a:lnSpc>
                <a:spcPts val="2800"/>
              </a:lnSpc>
              <a:spcBef>
                <a:spcPct val="20000"/>
              </a:spcBef>
              <a:buClr>
                <a:srgbClr val="D16349"/>
              </a:buClr>
              <a:buSzPct val="85000"/>
            </a:pPr>
            <a:r>
              <a:rPr lang="en-US" altLang="zh-CN" sz="2400">
                <a:latin typeface="Helvetica" pitchFamily="34" charset="0"/>
              </a:rPr>
              <a:t>How did the author feel when he stopped short? </a:t>
            </a:r>
          </a:p>
          <a:p>
            <a:pPr>
              <a:lnSpc>
                <a:spcPts val="2800"/>
              </a:lnSpc>
              <a:spcBef>
                <a:spcPct val="20000"/>
              </a:spcBef>
              <a:buClr>
                <a:srgbClr val="D16349"/>
              </a:buClr>
              <a:buSzPct val="85000"/>
            </a:pPr>
            <a:r>
              <a:rPr lang="en-US" altLang="zh-CN" sz="2400">
                <a:latin typeface="Helvetica" pitchFamily="34" charset="0"/>
              </a:rPr>
              <a:t>(Para. 11)</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3241675"/>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1759"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7179"/>
              <a:ext cx="1073260" cy="460516"/>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1761" name="TextBox 1"/>
            <p:cNvSpPr txBox="1">
              <a:spLocks noChangeArrowheads="1"/>
            </p:cNvSpPr>
            <p:nvPr/>
          </p:nvSpPr>
          <p:spPr bwMode="auto">
            <a:xfrm>
              <a:off x="1571604" y="3746376"/>
              <a:ext cx="5929354" cy="1668276"/>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latin typeface="Helvetica" pitchFamily="34" charset="0"/>
                </a:rPr>
                <a:t>I was _________________, but I ________________ move forward with this __________________.</a:t>
              </a:r>
              <a:endParaRPr lang="en-US" altLang="zh-CN" sz="2400">
                <a:solidFill>
                  <a:srgbClr val="000000"/>
                </a:solidFill>
                <a:latin typeface="Helvetica" pitchFamily="34" charset="0"/>
                <a:ea typeface="方正舒体" pitchFamily="2" charset="-122"/>
              </a:endParaRPr>
            </a:p>
          </p:txBody>
        </p:sp>
      </p:grpSp>
      <p:sp>
        <p:nvSpPr>
          <p:cNvPr id="10" name="矩形 9"/>
          <p:cNvSpPr/>
          <p:nvPr/>
        </p:nvSpPr>
        <p:spPr>
          <a:xfrm>
            <a:off x="3084513" y="3824288"/>
            <a:ext cx="3143250" cy="461962"/>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paralyzed with fear</a:t>
            </a:r>
            <a:endParaRPr lang="zh-CN" altLang="en-US" sz="2400" b="1" dirty="0">
              <a:solidFill>
                <a:schemeClr val="accent6">
                  <a:lumMod val="75000"/>
                </a:schemeClr>
              </a:solidFill>
              <a:latin typeface="Helvetica"/>
              <a:ea typeface="+mn-ea"/>
            </a:endParaRPr>
          </a:p>
        </p:txBody>
      </p:sp>
      <p:sp>
        <p:nvSpPr>
          <p:cNvPr id="13" name="矩形 12"/>
          <p:cNvSpPr/>
          <p:nvPr/>
        </p:nvSpPr>
        <p:spPr>
          <a:xfrm>
            <a:off x="1716088" y="4395788"/>
            <a:ext cx="2741612" cy="461962"/>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forced myself to</a:t>
            </a:r>
            <a:endParaRPr lang="zh-CN" altLang="en-US" sz="2400" b="1" dirty="0">
              <a:solidFill>
                <a:schemeClr val="accent6">
                  <a:lumMod val="75000"/>
                </a:schemeClr>
              </a:solidFill>
              <a:latin typeface="Helvetica"/>
              <a:ea typeface="+mn-ea"/>
            </a:endParaRPr>
          </a:p>
        </p:txBody>
      </p:sp>
      <p:grpSp>
        <p:nvGrpSpPr>
          <p:cNvPr id="31751" name="组合 13"/>
          <p:cNvGrpSpPr>
            <a:grpSpLocks/>
          </p:cNvGrpSpPr>
          <p:nvPr/>
        </p:nvGrpSpPr>
        <p:grpSpPr bwMode="auto">
          <a:xfrm>
            <a:off x="-14288" y="3175"/>
            <a:ext cx="8416926" cy="1152525"/>
            <a:chOff x="-14288" y="-27384"/>
            <a:chExt cx="8416678" cy="1152525"/>
          </a:xfrm>
        </p:grpSpPr>
        <p:sp>
          <p:nvSpPr>
            <p:cNvPr id="15" name="TextBox 14"/>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1754"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7" name="TextBox 16">
              <a:hlinkClick r:id="rId6"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
        <p:nvSpPr>
          <p:cNvPr id="18" name="矩形 17"/>
          <p:cNvSpPr/>
          <p:nvPr/>
        </p:nvSpPr>
        <p:spPr>
          <a:xfrm>
            <a:off x="2286000" y="4967288"/>
            <a:ext cx="3143250" cy="461962"/>
          </a:xfrm>
          <a:prstGeom prst="rect">
            <a:avLst/>
          </a:prstGeom>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a:ea typeface="+mn-ea"/>
              </a:rPr>
              <a:t>impromptu rescue</a:t>
            </a:r>
            <a:endParaRPr lang="zh-CN" altLang="en-US" sz="2400" b="1" dirty="0">
              <a:solidFill>
                <a:schemeClr val="accent6">
                  <a:lumMod val="75000"/>
                </a:schemeClr>
              </a:solidFill>
              <a:latin typeface="Helvetic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168275" y="1285875"/>
            <a:ext cx="8666163" cy="5572125"/>
          </a:xfrm>
          <a:prstGeom prst="rect">
            <a:avLst/>
          </a:prstGeom>
          <a:noFill/>
          <a:ln w="9525">
            <a:noFill/>
            <a:miter lim="800000"/>
            <a:headEnd/>
            <a:tailEnd/>
          </a:ln>
        </p:spPr>
      </p:pic>
      <p:sp>
        <p:nvSpPr>
          <p:cNvPr id="32773" name="TextBox 10"/>
          <p:cNvSpPr txBox="1">
            <a:spLocks noChangeArrowheads="1"/>
          </p:cNvSpPr>
          <p:nvPr/>
        </p:nvSpPr>
        <p:spPr bwMode="auto">
          <a:xfrm>
            <a:off x="642938" y="1214438"/>
            <a:ext cx="6985000" cy="53498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a:solidFill>
                  <a:srgbClr val="000000"/>
                </a:solidFill>
                <a:latin typeface="Helvetica" pitchFamily="34" charset="0"/>
                <a:ea typeface="方正舒体" pitchFamily="2" charset="-122"/>
              </a:rPr>
              <a:t>Para. 12</a:t>
            </a:r>
          </a:p>
        </p:txBody>
      </p:sp>
      <p:sp>
        <p:nvSpPr>
          <p:cNvPr id="32774" name="TextBox 11"/>
          <p:cNvSpPr txBox="1">
            <a:spLocks noChangeArrowheads="1"/>
          </p:cNvSpPr>
          <p:nvPr/>
        </p:nvSpPr>
        <p:spPr bwMode="auto">
          <a:xfrm>
            <a:off x="571500" y="1928813"/>
            <a:ext cx="6357938" cy="4664075"/>
          </a:xfrm>
          <a:prstGeom prst="rect">
            <a:avLst/>
          </a:prstGeom>
          <a:noFill/>
          <a:ln w="9525">
            <a:noFill/>
            <a:miter lim="800000"/>
            <a:headEnd/>
            <a:tailEnd/>
          </a:ln>
        </p:spPr>
        <p:txBody>
          <a:bodyPr>
            <a:spAutoFit/>
          </a:bodyPr>
          <a:lstStyle/>
          <a:p>
            <a:pPr algn="just">
              <a:lnSpc>
                <a:spcPts val="3600"/>
              </a:lnSpc>
            </a:pPr>
            <a:r>
              <a:rPr lang="en-US" altLang="zh-CN" sz="2400">
                <a:latin typeface="Helvetica" pitchFamily="34" charset="0"/>
              </a:rPr>
              <a:t>At the ridge of the jetty, I _________ around, ___________ I’d see an athletic swimmer _______________ the rough water toward the boy. ____________, no one was there. I turned back out to the sea to see the boy _______________________ about 25 yards away from me. ____________ a deep breath, I ________________________. As soon as I jumped in, I felt like I was back in that pool, __________, __________, __________. </a:t>
            </a:r>
          </a:p>
        </p:txBody>
      </p:sp>
      <p:sp>
        <p:nvSpPr>
          <p:cNvPr id="14" name="内容占位符 2"/>
          <p:cNvSpPr txBox="1">
            <a:spLocks/>
          </p:cNvSpPr>
          <p:nvPr/>
        </p:nvSpPr>
        <p:spPr>
          <a:xfrm flipH="1">
            <a:off x="4140200" y="1958975"/>
            <a:ext cx="1485900" cy="4619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whirled</a:t>
            </a:r>
            <a:endParaRPr lang="zh-CN" altLang="en-US" sz="2400" b="1" kern="0" dirty="0">
              <a:solidFill>
                <a:schemeClr val="accent6">
                  <a:lumMod val="75000"/>
                </a:schemeClr>
              </a:solidFill>
              <a:latin typeface="Helvetica"/>
              <a:ea typeface="楷体_GB2312" pitchFamily="49" charset="-122"/>
            </a:endParaRPr>
          </a:p>
        </p:txBody>
      </p:sp>
      <p:sp>
        <p:nvSpPr>
          <p:cNvPr id="17" name="内容占位符 2"/>
          <p:cNvSpPr txBox="1">
            <a:spLocks/>
          </p:cNvSpPr>
          <p:nvPr/>
        </p:nvSpPr>
        <p:spPr>
          <a:xfrm>
            <a:off x="611188" y="2428875"/>
            <a:ext cx="1847850"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convinced</a:t>
            </a:r>
            <a:endParaRPr lang="zh-CN" altLang="en-US" sz="2400" b="1" kern="0" dirty="0">
              <a:solidFill>
                <a:schemeClr val="accent6">
                  <a:lumMod val="75000"/>
                </a:schemeClr>
              </a:solidFill>
              <a:latin typeface="Helvetica"/>
              <a:ea typeface="楷体_GB2312" pitchFamily="49" charset="-122"/>
            </a:endParaRPr>
          </a:p>
        </p:txBody>
      </p:sp>
      <p:sp>
        <p:nvSpPr>
          <p:cNvPr id="18" name="内容占位符 2"/>
          <p:cNvSpPr txBox="1">
            <a:spLocks/>
          </p:cNvSpPr>
          <p:nvPr/>
        </p:nvSpPr>
        <p:spPr>
          <a:xfrm>
            <a:off x="1835150" y="3341688"/>
            <a:ext cx="2228850" cy="51911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To my dismay</a:t>
            </a:r>
            <a:endParaRPr lang="zh-CN" altLang="en-US" sz="2400" b="1" kern="0" dirty="0">
              <a:solidFill>
                <a:schemeClr val="accent6">
                  <a:lumMod val="75000"/>
                </a:schemeClr>
              </a:solidFill>
              <a:latin typeface="Helvetica"/>
              <a:ea typeface="楷体_GB2312" pitchFamily="49" charset="-122"/>
            </a:endParaRPr>
          </a:p>
        </p:txBody>
      </p:sp>
      <p:sp>
        <p:nvSpPr>
          <p:cNvPr id="19" name="内容占位符 2"/>
          <p:cNvSpPr txBox="1">
            <a:spLocks/>
          </p:cNvSpPr>
          <p:nvPr/>
        </p:nvSpPr>
        <p:spPr>
          <a:xfrm>
            <a:off x="611188" y="4224338"/>
            <a:ext cx="4071937"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battered by vicious waves</a:t>
            </a:r>
            <a:endParaRPr lang="zh-CN" altLang="en-US" sz="2400" b="1" kern="0" dirty="0">
              <a:solidFill>
                <a:schemeClr val="accent6">
                  <a:lumMod val="75000"/>
                </a:schemeClr>
              </a:solidFill>
              <a:latin typeface="Helvetica"/>
              <a:ea typeface="楷体_GB2312" pitchFamily="49" charset="-122"/>
            </a:endParaRPr>
          </a:p>
        </p:txBody>
      </p:sp>
      <p:sp>
        <p:nvSpPr>
          <p:cNvPr id="20" name="内容占位符 2"/>
          <p:cNvSpPr txBox="1">
            <a:spLocks/>
          </p:cNvSpPr>
          <p:nvPr/>
        </p:nvSpPr>
        <p:spPr>
          <a:xfrm>
            <a:off x="2854325" y="4678363"/>
            <a:ext cx="1763713" cy="501650"/>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Sucking in</a:t>
            </a:r>
            <a:endParaRPr lang="zh-CN" altLang="en-US" sz="2400" b="1" kern="0" dirty="0">
              <a:solidFill>
                <a:schemeClr val="accent6">
                  <a:lumMod val="75000"/>
                </a:schemeClr>
              </a:solidFill>
              <a:latin typeface="Helvetica"/>
              <a:ea typeface="楷体_GB2312" pitchFamily="49" charset="-122"/>
            </a:endParaRPr>
          </a:p>
        </p:txBody>
      </p:sp>
      <p:sp>
        <p:nvSpPr>
          <p:cNvPr id="21" name="内容占位符 2"/>
          <p:cNvSpPr txBox="1">
            <a:spLocks/>
          </p:cNvSpPr>
          <p:nvPr/>
        </p:nvSpPr>
        <p:spPr>
          <a:xfrm>
            <a:off x="676275" y="5180013"/>
            <a:ext cx="4327525" cy="498475"/>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threw myself into the water</a:t>
            </a:r>
            <a:endParaRPr lang="zh-CN" altLang="en-US" sz="2400" b="1" kern="0" dirty="0">
              <a:solidFill>
                <a:schemeClr val="accent6">
                  <a:lumMod val="75000"/>
                </a:schemeClr>
              </a:solidFill>
              <a:latin typeface="Helvetica"/>
              <a:ea typeface="楷体_GB2312" pitchFamily="49" charset="-122"/>
            </a:endParaRPr>
          </a:p>
        </p:txBody>
      </p:sp>
      <p:sp>
        <p:nvSpPr>
          <p:cNvPr id="22" name="内容占位符 2"/>
          <p:cNvSpPr txBox="1">
            <a:spLocks/>
          </p:cNvSpPr>
          <p:nvPr/>
        </p:nvSpPr>
        <p:spPr>
          <a:xfrm>
            <a:off x="2436813" y="6067425"/>
            <a:ext cx="1778000"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breathless</a:t>
            </a:r>
            <a:endParaRPr lang="zh-CN" altLang="en-US" sz="2400" b="1" kern="0" dirty="0">
              <a:solidFill>
                <a:schemeClr val="accent6">
                  <a:lumMod val="75000"/>
                </a:schemeClr>
              </a:solidFill>
              <a:latin typeface="Helvetica"/>
              <a:ea typeface="楷体_GB2312" pitchFamily="49" charset="-122"/>
            </a:endParaRPr>
          </a:p>
        </p:txBody>
      </p:sp>
      <p:sp>
        <p:nvSpPr>
          <p:cNvPr id="23" name="内容占位符 2"/>
          <p:cNvSpPr txBox="1">
            <a:spLocks/>
          </p:cNvSpPr>
          <p:nvPr/>
        </p:nvSpPr>
        <p:spPr>
          <a:xfrm>
            <a:off x="676275" y="6072188"/>
            <a:ext cx="1506538"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terrified</a:t>
            </a:r>
            <a:endParaRPr lang="zh-CN" altLang="en-US" sz="2400" b="1" kern="0" dirty="0">
              <a:solidFill>
                <a:schemeClr val="accent6">
                  <a:lumMod val="75000"/>
                </a:schemeClr>
              </a:solidFill>
              <a:latin typeface="Helvetica"/>
              <a:ea typeface="楷体_GB2312" pitchFamily="49" charset="-122"/>
            </a:endParaRPr>
          </a:p>
        </p:txBody>
      </p:sp>
      <p:sp>
        <p:nvSpPr>
          <p:cNvPr id="24" name="内容占位符 2"/>
          <p:cNvSpPr txBox="1">
            <a:spLocks/>
          </p:cNvSpPr>
          <p:nvPr/>
        </p:nvSpPr>
        <p:spPr>
          <a:xfrm>
            <a:off x="4356100" y="6024563"/>
            <a:ext cx="1800225"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struggling</a:t>
            </a:r>
            <a:endParaRPr lang="zh-CN" altLang="en-US" sz="2400" b="1" kern="0" dirty="0">
              <a:solidFill>
                <a:schemeClr val="accent6">
                  <a:lumMod val="75000"/>
                </a:schemeClr>
              </a:solidFill>
              <a:latin typeface="Helvetica"/>
              <a:ea typeface="楷体_GB2312" pitchFamily="49" charset="-122"/>
            </a:endParaRPr>
          </a:p>
        </p:txBody>
      </p:sp>
      <p:sp>
        <p:nvSpPr>
          <p:cNvPr id="28" name="内容占位符 2"/>
          <p:cNvSpPr txBox="1">
            <a:spLocks/>
          </p:cNvSpPr>
          <p:nvPr/>
        </p:nvSpPr>
        <p:spPr>
          <a:xfrm>
            <a:off x="611188" y="2852738"/>
            <a:ext cx="2714625"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plowing through</a:t>
            </a:r>
            <a:endParaRPr lang="zh-CN" altLang="en-US" sz="2400" b="1" kern="0" dirty="0">
              <a:solidFill>
                <a:schemeClr val="accent6">
                  <a:lumMod val="75000"/>
                </a:schemeClr>
              </a:solidFill>
              <a:latin typeface="Helvetica"/>
              <a:ea typeface="楷体_GB2312" pitchFamily="49" charset="-122"/>
            </a:endParaRPr>
          </a:p>
        </p:txBody>
      </p:sp>
      <p:grpSp>
        <p:nvGrpSpPr>
          <p:cNvPr id="32785" name="组合 24"/>
          <p:cNvGrpSpPr>
            <a:grpSpLocks/>
          </p:cNvGrpSpPr>
          <p:nvPr/>
        </p:nvGrpSpPr>
        <p:grpSpPr bwMode="auto">
          <a:xfrm>
            <a:off x="-14288" y="3175"/>
            <a:ext cx="8416926" cy="1152525"/>
            <a:chOff x="-14288" y="-27384"/>
            <a:chExt cx="8416678" cy="1152525"/>
          </a:xfrm>
        </p:grpSpPr>
        <p:sp>
          <p:nvSpPr>
            <p:cNvPr id="26" name="TextBox 25"/>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2787"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29" name="TextBox 28">
              <a:hlinkClick r:id="rId5"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20" grpId="0"/>
      <p:bldP spid="21" grpId="0"/>
      <p:bldP spid="22" grpId="0"/>
      <p:bldP spid="23" grpId="0"/>
      <p:bldP spid="24"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149" name="图片 4" descr="新视野大学ppt首页标题字-02.png"/>
          <p:cNvPicPr>
            <a:picLocks noChangeAspect="1"/>
          </p:cNvPicPr>
          <p:nvPr/>
        </p:nvPicPr>
        <p:blipFill>
          <a:blip r:embed="rId2"/>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 name="Title 1"/>
          <p:cNvSpPr>
            <a:spLocks noGrp="1"/>
          </p:cNvSpPr>
          <p:nvPr>
            <p:ph type="title"/>
          </p:nvPr>
        </p:nvSpPr>
        <p:spPr>
          <a:xfrm>
            <a:off x="390525" y="2559050"/>
            <a:ext cx="2379663" cy="771525"/>
          </a:xfrm>
        </p:spPr>
        <p:txBody>
          <a:bodyPr rtlCol="0">
            <a:normAutofit/>
          </a:bodyPr>
          <a:lstStyle/>
          <a:p>
            <a:pPr algn="l" eaLnBrk="1" fontAlgn="auto" hangingPunct="1">
              <a:spcAft>
                <a:spcPts val="0"/>
              </a:spcAft>
              <a:defRPr/>
            </a:pPr>
            <a:r>
              <a:rPr lang="en-US" altLang="zh-CN" sz="5000" b="1" baseline="30000" smtClean="0">
                <a:solidFill>
                  <a:srgbClr val="FF6600"/>
                </a:solidFill>
                <a:effectLst>
                  <a:outerShdw blurRad="38100" dist="38100" dir="2700000" algn="tl">
                    <a:srgbClr val="C0C0C0"/>
                  </a:outerShdw>
                </a:effectLst>
                <a:latin typeface="Helvetica"/>
              </a:rPr>
              <a:t>Section A</a:t>
            </a:r>
            <a:r>
              <a:rPr lang="en-US" altLang="zh-CN" b="1" baseline="3000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a:solidFill>
                  <a:srgbClr val="0B856D"/>
                </a:solidFill>
                <a:effectLst>
                  <a:outerShdw blurRad="38100" dist="38100" dir="2700000" algn="tl">
                    <a:srgbClr val="C0C0C0"/>
                  </a:outerShdw>
                </a:effectLst>
                <a:latin typeface="方正大黑简体"/>
                <a:ea typeface="方正大黑简体"/>
                <a:cs typeface="方正大黑简体"/>
              </a:rPr>
              <a:t>3</a:t>
            </a:r>
          </a:p>
        </p:txBody>
      </p:sp>
      <p:grpSp>
        <p:nvGrpSpPr>
          <p:cNvPr id="6153" name="组合 29"/>
          <p:cNvGrpSpPr>
            <a:grpSpLocks/>
          </p:cNvGrpSpPr>
          <p:nvPr/>
        </p:nvGrpSpPr>
        <p:grpSpPr bwMode="auto">
          <a:xfrm>
            <a:off x="238125" y="914400"/>
            <a:ext cx="4789488" cy="708025"/>
            <a:chOff x="238125" y="914400"/>
            <a:chExt cx="4788860" cy="708025"/>
          </a:xfrm>
        </p:grpSpPr>
        <p:sp>
          <p:nvSpPr>
            <p:cNvPr id="617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pitchFamily="34" charset="0"/>
                  <a:ea typeface="Arial Unicode MS" pitchFamily="34" charset="-122"/>
                  <a:cs typeface="Arial Unicode MS" pitchFamily="34" charset="-122"/>
                </a:rPr>
                <a:t>2</a:t>
              </a:r>
              <a:endParaRPr lang="en-US" altLang="zh-CN" sz="4000">
                <a:latin typeface="Helvetica" pitchFamily="34" charset="0"/>
                <a:ea typeface="Arial Unicode MS" pitchFamily="34" charset="-122"/>
                <a:cs typeface="Arial Unicode MS" pitchFamily="34" charset="-122"/>
              </a:endParaRPr>
            </a:p>
          </p:txBody>
        </p:sp>
        <p:sp>
          <p:nvSpPr>
            <p:cNvPr id="9" name="TextBox 8"/>
            <p:cNvSpPr txBox="1"/>
            <p:nvPr/>
          </p:nvSpPr>
          <p:spPr>
            <a:xfrm>
              <a:off x="1878013" y="980731"/>
              <a:ext cx="3148972" cy="584809"/>
            </a:xfrm>
            <a:prstGeom prst="rect">
              <a:avLst/>
            </a:prstGeom>
            <a:noFill/>
          </p:spPr>
          <p:txBody>
            <a:bodyPr wrap="none">
              <a:spAutoFit/>
            </a:bodyPr>
            <a:lstStyle/>
            <a:p>
              <a:pPr fontAlgn="auto">
                <a:spcBef>
                  <a:spcPts val="0"/>
                </a:spcBef>
                <a:spcAft>
                  <a:spcPts val="0"/>
                </a:spcAft>
                <a:defRPr/>
              </a:pPr>
              <a:r>
                <a:rPr lang="en-US" altLang="zh-CN" sz="3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Beat your fear</a:t>
              </a:r>
              <a:endParaRPr lang="en-US" altLang="zh-CN" sz="3200" b="1" dirty="0">
                <a:effectLst>
                  <a:glow rad="101600">
                    <a:schemeClr val="tx1">
                      <a:alpha val="60000"/>
                    </a:schemeClr>
                  </a:glow>
                </a:effectLst>
                <a:latin typeface="Helvetica Neue"/>
                <a:ea typeface="Arial Unicode MS"/>
                <a:cs typeface="Helvetica Neue"/>
              </a:endParaRPr>
            </a:p>
          </p:txBody>
        </p:sp>
        <p:sp>
          <p:nvSpPr>
            <p:cNvPr id="617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155" name="Text Box 14"/>
          <p:cNvSpPr txBox="1">
            <a:spLocks noChangeArrowheads="1"/>
          </p:cNvSpPr>
          <p:nvPr/>
        </p:nvSpPr>
        <p:spPr bwMode="auto">
          <a:xfrm>
            <a:off x="2644775" y="2420938"/>
            <a:ext cx="4879975" cy="584200"/>
          </a:xfrm>
          <a:prstGeom prst="rect">
            <a:avLst/>
          </a:prstGeom>
          <a:noFill/>
          <a:ln w="9525">
            <a:noFill/>
            <a:miter lim="800000"/>
            <a:headEnd/>
            <a:tailEnd/>
          </a:ln>
          <a:effectLst>
            <a:outerShdw sx="999" sy="999" algn="ctr" rotWithShape="0">
              <a:schemeClr val="tx2"/>
            </a:outerShdw>
          </a:effectLst>
        </p:spPr>
        <p:txBody>
          <a:bodyPr>
            <a:spAutoFit/>
          </a:bodyPr>
          <a:lstStyle/>
          <a:p>
            <a:pPr latinLnBrk="1">
              <a:spcBef>
                <a:spcPct val="50000"/>
              </a:spcBef>
              <a:defRPr/>
            </a:pPr>
            <a:r>
              <a:rPr lang="en-US" altLang="zh-CN" sz="3200" b="1">
                <a:latin typeface="Helvetica" pitchFamily="2" charset="0"/>
                <a:ea typeface="Gulim" pitchFamily="34" charset="-127"/>
              </a:rPr>
              <a:t>Swimming through fear</a:t>
            </a:r>
            <a:endParaRPr lang="zh-CN" altLang="en-US" sz="3200" b="1">
              <a:latin typeface="Helvetica" pitchFamily="2" charset="0"/>
              <a:ea typeface="Gulim" pitchFamily="34" charset="-127"/>
            </a:endParaRPr>
          </a:p>
        </p:txBody>
      </p:sp>
      <p:cxnSp>
        <p:nvCxnSpPr>
          <p:cNvPr id="45" name="Straight Connector 44"/>
          <p:cNvCxnSpPr/>
          <p:nvPr/>
        </p:nvCxnSpPr>
        <p:spPr>
          <a:xfrm>
            <a:off x="454025" y="3009900"/>
            <a:ext cx="8153400" cy="1588"/>
          </a:xfrm>
          <a:prstGeom prst="line">
            <a:avLst/>
          </a:prstGeom>
          <a:ln/>
        </p:spPr>
        <p:style>
          <a:lnRef idx="2">
            <a:schemeClr val="dk1"/>
          </a:lnRef>
          <a:fillRef idx="0">
            <a:schemeClr val="dk1"/>
          </a:fillRef>
          <a:effectRef idx="1">
            <a:schemeClr val="dk1"/>
          </a:effectRef>
          <a:fontRef idx="minor">
            <a:schemeClr val="tx1"/>
          </a:fontRef>
        </p:style>
      </p:cxnSp>
      <p:pic>
        <p:nvPicPr>
          <p:cNvPr id="6157" name="Picture 2"/>
          <p:cNvPicPr>
            <a:picLocks noChangeAspect="1" noChangeArrowheads="1"/>
          </p:cNvPicPr>
          <p:nvPr/>
        </p:nvPicPr>
        <p:blipFill>
          <a:blip r:embed="rId3"/>
          <a:srcRect/>
          <a:stretch>
            <a:fillRect/>
          </a:stretch>
        </p:blipFill>
        <p:spPr bwMode="auto">
          <a:xfrm>
            <a:off x="449263" y="3576638"/>
            <a:ext cx="2165350" cy="1038225"/>
          </a:xfrm>
          <a:prstGeom prst="rect">
            <a:avLst/>
          </a:prstGeom>
          <a:noFill/>
          <a:ln w="9525">
            <a:noFill/>
            <a:miter lim="800000"/>
            <a:headEnd/>
            <a:tailEnd/>
          </a:ln>
        </p:spPr>
      </p:pic>
      <p:pic>
        <p:nvPicPr>
          <p:cNvPr id="6158" name="Picture 3"/>
          <p:cNvPicPr>
            <a:picLocks noChangeAspect="1" noChangeArrowheads="1"/>
          </p:cNvPicPr>
          <p:nvPr/>
        </p:nvPicPr>
        <p:blipFill>
          <a:blip r:embed="rId4"/>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4" name="组合 30"/>
          <p:cNvGrpSpPr>
            <a:grpSpLocks/>
          </p:cNvGrpSpPr>
          <p:nvPr/>
        </p:nvGrpSpPr>
        <p:grpSpPr bwMode="auto">
          <a:xfrm>
            <a:off x="2700338" y="3663950"/>
            <a:ext cx="5735637" cy="460375"/>
            <a:chOff x="2700338" y="3663305"/>
            <a:chExt cx="5736399" cy="461665"/>
          </a:xfrm>
        </p:grpSpPr>
        <p:sp>
          <p:nvSpPr>
            <p:cNvPr id="27" name="椭圆 26"/>
            <p:cNvSpPr/>
            <p:nvPr/>
          </p:nvSpPr>
          <p:spPr bwMode="auto">
            <a:xfrm>
              <a:off x="2700338" y="3817724"/>
              <a:ext cx="144481" cy="1432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sp>
          <p:nvSpPr>
            <p:cNvPr id="6173" name="Rectangle 6"/>
            <p:cNvSpPr>
              <a:spLocks noChangeArrowheads="1"/>
            </p:cNvSpPr>
            <p:nvPr/>
          </p:nvSpPr>
          <p:spPr bwMode="auto">
            <a:xfrm>
              <a:off x="2856488" y="3663305"/>
              <a:ext cx="5580249"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To talk about how to beat fear</a:t>
              </a:r>
            </a:p>
          </p:txBody>
        </p:sp>
      </p:grpSp>
      <p:grpSp>
        <p:nvGrpSpPr>
          <p:cNvPr id="5" name="组合 31"/>
          <p:cNvGrpSpPr>
            <a:grpSpLocks/>
          </p:cNvGrpSpPr>
          <p:nvPr/>
        </p:nvGrpSpPr>
        <p:grpSpPr bwMode="auto">
          <a:xfrm>
            <a:off x="2700338" y="4159250"/>
            <a:ext cx="5308600" cy="461963"/>
            <a:chOff x="2700338" y="4159250"/>
            <a:chExt cx="5308505" cy="461963"/>
          </a:xfrm>
        </p:grpSpPr>
        <p:grpSp>
          <p:nvGrpSpPr>
            <p:cNvPr id="6168" name="组合 32"/>
            <p:cNvGrpSpPr>
              <a:grpSpLocks/>
            </p:cNvGrpSpPr>
            <p:nvPr/>
          </p:nvGrpSpPr>
          <p:grpSpPr bwMode="auto">
            <a:xfrm>
              <a:off x="2700338" y="4159250"/>
              <a:ext cx="4943497" cy="461963"/>
              <a:chOff x="2702496" y="5022535"/>
              <a:chExt cx="4943574" cy="461665"/>
            </a:xfrm>
          </p:grpSpPr>
          <p:sp>
            <p:nvSpPr>
              <p:cNvPr id="6170" name="Rectangle 10"/>
              <p:cNvSpPr>
                <a:spLocks noChangeArrowheads="1"/>
              </p:cNvSpPr>
              <p:nvPr/>
            </p:nvSpPr>
            <p:spPr bwMode="auto">
              <a:xfrm>
                <a:off x="2990528" y="5022535"/>
                <a:ext cx="4655542" cy="461665"/>
              </a:xfrm>
              <a:prstGeom prst="rect">
                <a:avLst/>
              </a:prstGeom>
              <a:noFill/>
              <a:ln w="9525">
                <a:noFill/>
                <a:miter lim="800000"/>
                <a:headEnd/>
                <a:tailEnd/>
              </a:ln>
            </p:spPr>
            <p:txBody>
              <a:bodyPr>
                <a:spAutoFit/>
              </a:bodyPr>
              <a:lstStyle/>
              <a:p>
                <a:pPr eaLnBrk="0" hangingPunct="0"/>
                <a:endParaRPr lang="en-US" altLang="zh-CN" sz="2400">
                  <a:solidFill>
                    <a:srgbClr val="000000"/>
                  </a:solidFill>
                  <a:latin typeface="Helvetica" pitchFamily="34" charset="0"/>
                </a:endParaRPr>
              </a:p>
            </p:txBody>
          </p:sp>
          <p:sp>
            <p:nvSpPr>
              <p:cNvPr id="28" name="椭圆 27"/>
              <p:cNvSpPr/>
              <p:nvPr/>
            </p:nvSpPr>
            <p:spPr>
              <a:xfrm>
                <a:off x="2702496" y="5192288"/>
                <a:ext cx="144462"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6169" name="矩形 33"/>
            <p:cNvSpPr>
              <a:spLocks noChangeArrowheads="1"/>
            </p:cNvSpPr>
            <p:nvPr/>
          </p:nvSpPr>
          <p:spPr bwMode="auto">
            <a:xfrm>
              <a:off x="2843808" y="4159548"/>
              <a:ext cx="5165035"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To further understand the text</a:t>
              </a:r>
            </a:p>
          </p:txBody>
        </p:sp>
      </p:grpSp>
      <p:grpSp>
        <p:nvGrpSpPr>
          <p:cNvPr id="8" name="组合 35"/>
          <p:cNvGrpSpPr>
            <a:grpSpLocks/>
          </p:cNvGrpSpPr>
          <p:nvPr/>
        </p:nvGrpSpPr>
        <p:grpSpPr bwMode="auto">
          <a:xfrm>
            <a:off x="2700338" y="4656138"/>
            <a:ext cx="5745162" cy="461962"/>
            <a:chOff x="2699792" y="4656138"/>
            <a:chExt cx="5745964" cy="461665"/>
          </a:xfrm>
        </p:grpSpPr>
        <p:sp>
          <p:nvSpPr>
            <p:cNvPr id="6166" name="Rectangle 14"/>
            <p:cNvSpPr>
              <a:spLocks noChangeArrowheads="1"/>
            </p:cNvSpPr>
            <p:nvPr/>
          </p:nvSpPr>
          <p:spPr bwMode="auto">
            <a:xfrm>
              <a:off x="2843808" y="4656138"/>
              <a:ext cx="5601948"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To apply the phrases and patterns</a:t>
              </a:r>
            </a:p>
          </p:txBody>
        </p:sp>
        <p:sp>
          <p:nvSpPr>
            <p:cNvPr id="26" name="椭圆 25"/>
            <p:cNvSpPr/>
            <p:nvPr/>
          </p:nvSpPr>
          <p:spPr bwMode="auto">
            <a:xfrm>
              <a:off x="2699792" y="4798921"/>
              <a:ext cx="144482"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grpSp>
        <p:nvGrpSpPr>
          <p:cNvPr id="10" name="组合 36"/>
          <p:cNvGrpSpPr>
            <a:grpSpLocks/>
          </p:cNvGrpSpPr>
          <p:nvPr/>
        </p:nvGrpSpPr>
        <p:grpSpPr bwMode="auto">
          <a:xfrm>
            <a:off x="2700338" y="5118100"/>
            <a:ext cx="6443662" cy="461963"/>
            <a:chOff x="2699792" y="5118283"/>
            <a:chExt cx="6444208" cy="461665"/>
          </a:xfrm>
        </p:grpSpPr>
        <p:sp>
          <p:nvSpPr>
            <p:cNvPr id="6164" name="TextBox 34"/>
            <p:cNvSpPr txBox="1">
              <a:spLocks noChangeArrowheads="1"/>
            </p:cNvSpPr>
            <p:nvPr/>
          </p:nvSpPr>
          <p:spPr bwMode="auto">
            <a:xfrm>
              <a:off x="2856488" y="5118283"/>
              <a:ext cx="6287512"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To master </a:t>
              </a:r>
              <a:r>
                <a:rPr lang="en-US" altLang="zh-CN" sz="2400">
                  <a:latin typeface="Helvetica" pitchFamily="34" charset="0"/>
                </a:rPr>
                <a:t>the essay writing </a:t>
              </a:r>
              <a:r>
                <a:rPr lang="en-US" altLang="zh-CN" sz="2400">
                  <a:solidFill>
                    <a:srgbClr val="000000"/>
                  </a:solidFill>
                  <a:latin typeface="Helvetica" pitchFamily="34" charset="0"/>
                </a:rPr>
                <a:t>skill</a:t>
              </a:r>
            </a:p>
          </p:txBody>
        </p:sp>
        <p:sp>
          <p:nvSpPr>
            <p:cNvPr id="29" name="椭圆 28"/>
            <p:cNvSpPr/>
            <p:nvPr/>
          </p:nvSpPr>
          <p:spPr bwMode="auto">
            <a:xfrm>
              <a:off x="2699792" y="5302314"/>
              <a:ext cx="144474" cy="142783"/>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45"/>
          <p:cNvSpPr>
            <a:spLocks noChangeArrowheads="1"/>
          </p:cNvSpPr>
          <p:nvPr/>
        </p:nvSpPr>
        <p:spPr bwMode="auto">
          <a:xfrm>
            <a:off x="1055688" y="1785938"/>
            <a:ext cx="7954962" cy="830262"/>
          </a:xfrm>
          <a:prstGeom prst="rect">
            <a:avLst/>
          </a:prstGeom>
          <a:noFill/>
          <a:ln w="9525">
            <a:noFill/>
            <a:miter lim="800000"/>
            <a:headEnd/>
            <a:tailEnd/>
          </a:ln>
        </p:spPr>
        <p:txBody>
          <a:bodyPr>
            <a:spAutoFit/>
          </a:bodyPr>
          <a:lstStyle/>
          <a:p>
            <a:pPr>
              <a:spcBef>
                <a:spcPct val="20000"/>
              </a:spcBef>
              <a:buClr>
                <a:srgbClr val="D16349"/>
              </a:buClr>
              <a:buSzPct val="85000"/>
            </a:pPr>
            <a:r>
              <a:rPr lang="en-US" altLang="zh-CN" sz="2400">
                <a:latin typeface="Helvetica" pitchFamily="34" charset="0"/>
              </a:rPr>
              <a:t>How did the boy respond when the author grabbed him? (Para. 13)</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2722563"/>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3804"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6496"/>
              <a:ext cx="1073260" cy="46134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3806" name="TextBox 1"/>
            <p:cNvSpPr txBox="1">
              <a:spLocks noChangeArrowheads="1"/>
            </p:cNvSpPr>
            <p:nvPr/>
          </p:nvSpPr>
          <p:spPr bwMode="auto">
            <a:xfrm>
              <a:off x="1571604" y="3937597"/>
              <a:ext cx="5929354" cy="1429288"/>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latin typeface="Helvetica" pitchFamily="34" charset="0"/>
                </a:rPr>
                <a:t>The boy popped back up, eyes wide with terror, pawing and twisting against him.</a:t>
              </a:r>
              <a:endParaRPr lang="en-US" altLang="zh-CN" sz="2400">
                <a:solidFill>
                  <a:srgbClr val="000000"/>
                </a:solidFill>
                <a:latin typeface="Helvetica" pitchFamily="34" charset="0"/>
                <a:ea typeface="方正舒体" pitchFamily="2" charset="-122"/>
              </a:endParaRPr>
            </a:p>
          </p:txBody>
        </p:sp>
      </p:grpSp>
      <p:grpSp>
        <p:nvGrpSpPr>
          <p:cNvPr id="33797" name="组合 9"/>
          <p:cNvGrpSpPr>
            <a:grpSpLocks/>
          </p:cNvGrpSpPr>
          <p:nvPr/>
        </p:nvGrpSpPr>
        <p:grpSpPr bwMode="auto">
          <a:xfrm>
            <a:off x="-14288" y="3175"/>
            <a:ext cx="8416926" cy="1152525"/>
            <a:chOff x="-14288" y="-27384"/>
            <a:chExt cx="8416678" cy="1152525"/>
          </a:xfrm>
        </p:grpSpPr>
        <p:sp>
          <p:nvSpPr>
            <p:cNvPr id="11" name="TextBox 10"/>
            <p:cNvSpPr txBox="1">
              <a:spLocks noChangeArrowheads="1"/>
            </p:cNvSpPr>
            <p:nvPr/>
          </p:nvSpPr>
          <p:spPr bwMode="auto">
            <a:xfrm>
              <a:off x="4571865" y="548879"/>
              <a:ext cx="3830525" cy="461962"/>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3799"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45"/>
          <p:cNvSpPr>
            <a:spLocks noChangeArrowheads="1"/>
          </p:cNvSpPr>
          <p:nvPr/>
        </p:nvSpPr>
        <p:spPr bwMode="auto">
          <a:xfrm>
            <a:off x="1055688" y="1785938"/>
            <a:ext cx="7954962" cy="830262"/>
          </a:xfrm>
          <a:prstGeom prst="rect">
            <a:avLst/>
          </a:prstGeom>
          <a:noFill/>
          <a:ln w="9525">
            <a:noFill/>
            <a:miter lim="800000"/>
            <a:headEnd/>
            <a:tailEnd/>
          </a:ln>
        </p:spPr>
        <p:txBody>
          <a:bodyPr>
            <a:spAutoFit/>
          </a:bodyPr>
          <a:lstStyle/>
          <a:p>
            <a:pPr>
              <a:spcBef>
                <a:spcPct val="20000"/>
              </a:spcBef>
              <a:buClr>
                <a:srgbClr val="D16349"/>
              </a:buClr>
              <a:buSzPct val="85000"/>
            </a:pPr>
            <a:r>
              <a:rPr lang="en-US" altLang="zh-CN" sz="2400">
                <a:latin typeface="Helvetica" pitchFamily="34" charset="0"/>
              </a:rPr>
              <a:t>What happened when they turned back toward shore? (Para. 14)</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2722563"/>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4828"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6496"/>
              <a:ext cx="1073260" cy="46134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4830" name="TextBox 1"/>
            <p:cNvSpPr txBox="1">
              <a:spLocks noChangeArrowheads="1"/>
            </p:cNvSpPr>
            <p:nvPr/>
          </p:nvSpPr>
          <p:spPr bwMode="auto">
            <a:xfrm>
              <a:off x="1571604" y="3937597"/>
              <a:ext cx="5929354" cy="1358281"/>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latin typeface="Helvetica" pitchFamily="34" charset="0"/>
                </a:rPr>
                <a:t>A wave pounded over them and the rip current dragged them out to the sea.</a:t>
              </a:r>
              <a:endParaRPr lang="en-US" altLang="zh-CN" sz="2400">
                <a:solidFill>
                  <a:srgbClr val="000000"/>
                </a:solidFill>
                <a:latin typeface="Helvetica" pitchFamily="34" charset="0"/>
                <a:ea typeface="方正舒体" pitchFamily="2" charset="-122"/>
              </a:endParaRPr>
            </a:p>
          </p:txBody>
        </p:sp>
      </p:grpSp>
      <p:grpSp>
        <p:nvGrpSpPr>
          <p:cNvPr id="34821"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4823"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45"/>
          <p:cNvSpPr>
            <a:spLocks noChangeArrowheads="1"/>
          </p:cNvSpPr>
          <p:nvPr/>
        </p:nvSpPr>
        <p:spPr bwMode="auto">
          <a:xfrm>
            <a:off x="684213" y="1785938"/>
            <a:ext cx="7954962" cy="830262"/>
          </a:xfrm>
          <a:prstGeom prst="rect">
            <a:avLst/>
          </a:prstGeom>
          <a:noFill/>
          <a:ln w="9525">
            <a:noFill/>
            <a:miter lim="800000"/>
            <a:headEnd/>
            <a:tailEnd/>
          </a:ln>
        </p:spPr>
        <p:txBody>
          <a:bodyPr>
            <a:spAutoFit/>
          </a:bodyPr>
          <a:lstStyle/>
          <a:p>
            <a:pPr>
              <a:spcBef>
                <a:spcPct val="20000"/>
              </a:spcBef>
              <a:buClr>
                <a:srgbClr val="D16349"/>
              </a:buClr>
              <a:buSzPct val="85000"/>
            </a:pPr>
            <a:r>
              <a:rPr lang="en-US" altLang="zh-CN" sz="2400">
                <a:latin typeface="Helvetica" pitchFamily="34" charset="0"/>
              </a:rPr>
              <a:t>How did the author and the boy make their way to safety? (Para. 15)</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2722563"/>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5852"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6496"/>
              <a:ext cx="1073260" cy="46134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5854" name="TextBox 1"/>
            <p:cNvSpPr txBox="1">
              <a:spLocks noChangeArrowheads="1"/>
            </p:cNvSpPr>
            <p:nvPr/>
          </p:nvSpPr>
          <p:spPr bwMode="auto">
            <a:xfrm>
              <a:off x="1571604" y="3937597"/>
              <a:ext cx="5929354" cy="1358281"/>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latin typeface="Helvetica" pitchFamily="34" charset="0"/>
                </a:rPr>
                <a:t>Do as the saving class taught them: Swim sideways and float to rest.</a:t>
              </a:r>
              <a:endParaRPr lang="en-US" altLang="zh-CN" sz="2400">
                <a:solidFill>
                  <a:srgbClr val="000000"/>
                </a:solidFill>
                <a:latin typeface="Helvetica" pitchFamily="34" charset="0"/>
                <a:ea typeface="方正舒体" pitchFamily="2" charset="-122"/>
              </a:endParaRPr>
            </a:p>
          </p:txBody>
        </p:sp>
      </p:grpSp>
      <p:grpSp>
        <p:nvGrpSpPr>
          <p:cNvPr id="35845"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5847"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45"/>
          <p:cNvSpPr>
            <a:spLocks noChangeArrowheads="1"/>
          </p:cNvSpPr>
          <p:nvPr/>
        </p:nvSpPr>
        <p:spPr bwMode="auto">
          <a:xfrm>
            <a:off x="1055688" y="1785938"/>
            <a:ext cx="7954962" cy="830262"/>
          </a:xfrm>
          <a:prstGeom prst="rect">
            <a:avLst/>
          </a:prstGeom>
          <a:noFill/>
          <a:ln w="9525">
            <a:noFill/>
            <a:miter lim="800000"/>
            <a:headEnd/>
            <a:tailEnd/>
          </a:ln>
        </p:spPr>
        <p:txBody>
          <a:bodyPr>
            <a:spAutoFit/>
          </a:bodyPr>
          <a:lstStyle/>
          <a:p>
            <a:pPr>
              <a:spcBef>
                <a:spcPct val="20000"/>
              </a:spcBef>
              <a:buClr>
                <a:srgbClr val="D16349"/>
              </a:buClr>
              <a:buSzPct val="85000"/>
            </a:pPr>
            <a:r>
              <a:rPr lang="en-US" altLang="zh-CN" sz="2400">
                <a:latin typeface="Helvetica" pitchFamily="34" charset="0"/>
              </a:rPr>
              <a:t>What kind of incredible things the author realized when they were safe? (Para. 16)</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2722563"/>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6876"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6496"/>
              <a:ext cx="1073260" cy="461348"/>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6878" name="TextBox 1"/>
            <p:cNvSpPr txBox="1">
              <a:spLocks noChangeArrowheads="1"/>
            </p:cNvSpPr>
            <p:nvPr/>
          </p:nvSpPr>
          <p:spPr bwMode="auto">
            <a:xfrm>
              <a:off x="1571604" y="3937597"/>
              <a:ext cx="5929354" cy="1358281"/>
            </a:xfrm>
            <a:prstGeom prst="rect">
              <a:avLst/>
            </a:prstGeom>
            <a:noFill/>
            <a:ln w="9525">
              <a:noFill/>
              <a:miter lim="800000"/>
              <a:headEnd/>
              <a:tailEnd/>
            </a:ln>
          </p:spPr>
          <p:txBody>
            <a:bodyPr>
              <a:spAutoFit/>
            </a:bodyPr>
            <a:lstStyle/>
            <a:p>
              <a:pPr algn="just">
                <a:lnSpc>
                  <a:spcPct val="150000"/>
                </a:lnSpc>
                <a:spcBef>
                  <a:spcPct val="20000"/>
                </a:spcBef>
                <a:buClr>
                  <a:srgbClr val="D16349"/>
                </a:buClr>
                <a:buSzPct val="85000"/>
              </a:pPr>
              <a:r>
                <a:rPr lang="en-US" altLang="zh-CN" sz="2400">
                  <a:latin typeface="Helvetica" pitchFamily="34" charset="0"/>
                </a:rPr>
                <a:t>I was no longer afraid. That absence of fear was a moment of triumph!</a:t>
              </a:r>
              <a:endParaRPr lang="en-US" altLang="zh-CN" sz="2400">
                <a:solidFill>
                  <a:srgbClr val="000000"/>
                </a:solidFill>
                <a:latin typeface="Helvetica" pitchFamily="34" charset="0"/>
                <a:ea typeface="方正舒体" pitchFamily="2" charset="-122"/>
              </a:endParaRPr>
            </a:p>
          </p:txBody>
        </p:sp>
      </p:grpSp>
      <p:grpSp>
        <p:nvGrpSpPr>
          <p:cNvPr id="36869"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6871"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0" y="1285875"/>
            <a:ext cx="9001125" cy="5572125"/>
          </a:xfrm>
          <a:prstGeom prst="rect">
            <a:avLst/>
          </a:prstGeom>
          <a:noFill/>
          <a:ln w="9525">
            <a:noFill/>
            <a:miter lim="800000"/>
            <a:headEnd/>
            <a:tailEnd/>
          </a:ln>
        </p:spPr>
      </p:pic>
      <p:sp>
        <p:nvSpPr>
          <p:cNvPr id="37891" name="TextBox 40"/>
          <p:cNvSpPr txBox="1">
            <a:spLocks noChangeArrowheads="1"/>
          </p:cNvSpPr>
          <p:nvPr/>
        </p:nvSpPr>
        <p:spPr bwMode="auto">
          <a:xfrm>
            <a:off x="730250" y="1214438"/>
            <a:ext cx="6985000" cy="534987"/>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a:solidFill>
                  <a:srgbClr val="000000"/>
                </a:solidFill>
                <a:latin typeface="Helvetica" pitchFamily="34" charset="0"/>
                <a:ea typeface="方正舒体" pitchFamily="2" charset="-122"/>
              </a:rPr>
              <a:t>Part II — Paras. 4-17</a:t>
            </a:r>
          </a:p>
        </p:txBody>
      </p:sp>
      <p:sp>
        <p:nvSpPr>
          <p:cNvPr id="37893" name="TextBox 13"/>
          <p:cNvSpPr txBox="1">
            <a:spLocks noChangeArrowheads="1"/>
          </p:cNvSpPr>
          <p:nvPr/>
        </p:nvSpPr>
        <p:spPr bwMode="auto">
          <a:xfrm>
            <a:off x="357188" y="1928813"/>
            <a:ext cx="6715125" cy="4594225"/>
          </a:xfrm>
          <a:prstGeom prst="rect">
            <a:avLst/>
          </a:prstGeom>
          <a:noFill/>
          <a:ln w="9525">
            <a:noFill/>
            <a:miter lim="800000"/>
            <a:headEnd/>
            <a:tailEnd/>
          </a:ln>
        </p:spPr>
        <p:txBody>
          <a:bodyPr>
            <a:spAutoFit/>
          </a:bodyPr>
          <a:lstStyle/>
          <a:p>
            <a:pPr algn="just">
              <a:lnSpc>
                <a:spcPts val="2700"/>
              </a:lnSpc>
            </a:pPr>
            <a:r>
              <a:rPr lang="en-US" altLang="zh-CN" sz="2400">
                <a:latin typeface="Helvetica" pitchFamily="34" charset="0"/>
              </a:rPr>
              <a:t>When I saw a boy drowning amid the waves, I was in a _______ and __________ struggle whether I should save him because I was extremely ___________ water. After my fierce struggle, I made the single big decision: to ________________ the water. I finally reached the boy and had him under control; but when I swam back toward shore, the rip current was ________________ us out to sea. I tried to remember how to escape from a rip current, and with that, I slowly ____________ to safety, thus __________ my inner fear of water as well.</a:t>
            </a:r>
          </a:p>
        </p:txBody>
      </p:sp>
      <p:sp>
        <p:nvSpPr>
          <p:cNvPr id="15" name="内容占位符 2"/>
          <p:cNvSpPr txBox="1">
            <a:spLocks/>
          </p:cNvSpPr>
          <p:nvPr/>
        </p:nvSpPr>
        <p:spPr>
          <a:xfrm flipH="1">
            <a:off x="1955800" y="2239963"/>
            <a:ext cx="1247775" cy="4619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mental</a:t>
            </a:r>
            <a:endParaRPr lang="zh-CN" altLang="en-US" sz="2400" b="1" kern="0" dirty="0">
              <a:solidFill>
                <a:schemeClr val="accent6">
                  <a:lumMod val="75000"/>
                </a:schemeClr>
              </a:solidFill>
              <a:latin typeface="Helvetica"/>
              <a:ea typeface="楷体_GB2312" pitchFamily="49" charset="-122"/>
            </a:endParaRPr>
          </a:p>
        </p:txBody>
      </p:sp>
      <p:sp>
        <p:nvSpPr>
          <p:cNvPr id="16" name="内容占位符 2"/>
          <p:cNvSpPr txBox="1">
            <a:spLocks/>
          </p:cNvSpPr>
          <p:nvPr/>
        </p:nvSpPr>
        <p:spPr>
          <a:xfrm>
            <a:off x="3995738" y="2247900"/>
            <a:ext cx="1709737" cy="50006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emotional</a:t>
            </a:r>
            <a:endParaRPr lang="zh-CN" altLang="en-US" sz="2400" b="1" kern="0" dirty="0">
              <a:solidFill>
                <a:schemeClr val="accent6">
                  <a:lumMod val="75000"/>
                </a:schemeClr>
              </a:solidFill>
              <a:latin typeface="Helvetica"/>
              <a:ea typeface="楷体_GB2312" pitchFamily="49" charset="-122"/>
            </a:endParaRPr>
          </a:p>
        </p:txBody>
      </p:sp>
      <p:sp>
        <p:nvSpPr>
          <p:cNvPr id="20" name="内容占位符 2"/>
          <p:cNvSpPr txBox="1">
            <a:spLocks/>
          </p:cNvSpPr>
          <p:nvPr/>
        </p:nvSpPr>
        <p:spPr>
          <a:xfrm>
            <a:off x="368300" y="3606800"/>
            <a:ext cx="2835275" cy="519113"/>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threw myself into</a:t>
            </a:r>
            <a:endParaRPr lang="zh-CN" altLang="en-US" sz="2400" b="1" kern="0" dirty="0">
              <a:solidFill>
                <a:schemeClr val="accent6">
                  <a:lumMod val="75000"/>
                </a:schemeClr>
              </a:solidFill>
              <a:latin typeface="Helvetica"/>
              <a:ea typeface="楷体_GB2312" pitchFamily="49" charset="-122"/>
            </a:endParaRPr>
          </a:p>
        </p:txBody>
      </p:sp>
      <p:sp>
        <p:nvSpPr>
          <p:cNvPr id="22" name="内容占位符 2"/>
          <p:cNvSpPr txBox="1">
            <a:spLocks/>
          </p:cNvSpPr>
          <p:nvPr/>
        </p:nvSpPr>
        <p:spPr>
          <a:xfrm>
            <a:off x="323850" y="4643438"/>
            <a:ext cx="2879725"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forcibly dragging</a:t>
            </a:r>
            <a:endParaRPr lang="zh-CN" altLang="en-US" sz="2400" b="1" kern="0" dirty="0">
              <a:solidFill>
                <a:schemeClr val="accent6">
                  <a:lumMod val="75000"/>
                </a:schemeClr>
              </a:solidFill>
              <a:latin typeface="Helvetica"/>
              <a:ea typeface="楷体_GB2312" pitchFamily="49" charset="-122"/>
            </a:endParaRPr>
          </a:p>
        </p:txBody>
      </p:sp>
      <p:sp>
        <p:nvSpPr>
          <p:cNvPr id="23" name="内容占位符 2"/>
          <p:cNvSpPr txBox="1">
            <a:spLocks/>
          </p:cNvSpPr>
          <p:nvPr/>
        </p:nvSpPr>
        <p:spPr>
          <a:xfrm>
            <a:off x="2776538" y="5332413"/>
            <a:ext cx="2300287"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made my way</a:t>
            </a:r>
            <a:endParaRPr lang="zh-CN" altLang="en-US" sz="2400" b="1" kern="0" dirty="0">
              <a:solidFill>
                <a:schemeClr val="accent6">
                  <a:lumMod val="75000"/>
                </a:schemeClr>
              </a:solidFill>
              <a:latin typeface="Helvetica"/>
              <a:ea typeface="楷体_GB2312" pitchFamily="49" charset="-122"/>
            </a:endParaRPr>
          </a:p>
        </p:txBody>
      </p:sp>
      <p:sp>
        <p:nvSpPr>
          <p:cNvPr id="24" name="内容占位符 2"/>
          <p:cNvSpPr txBox="1">
            <a:spLocks/>
          </p:cNvSpPr>
          <p:nvPr/>
        </p:nvSpPr>
        <p:spPr>
          <a:xfrm>
            <a:off x="327025" y="5681663"/>
            <a:ext cx="1868488"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conquering</a:t>
            </a:r>
            <a:endParaRPr lang="zh-CN" altLang="en-US" sz="2400" b="1" kern="0" dirty="0">
              <a:solidFill>
                <a:schemeClr val="accent6">
                  <a:lumMod val="75000"/>
                </a:schemeClr>
              </a:solidFill>
              <a:latin typeface="Helvetica"/>
              <a:ea typeface="楷体_GB2312" pitchFamily="49" charset="-122"/>
            </a:endParaRPr>
          </a:p>
        </p:txBody>
      </p:sp>
      <p:sp>
        <p:nvSpPr>
          <p:cNvPr id="29" name="内容占位符 2"/>
          <p:cNvSpPr txBox="1">
            <a:spLocks/>
          </p:cNvSpPr>
          <p:nvPr/>
        </p:nvSpPr>
        <p:spPr>
          <a:xfrm>
            <a:off x="1844675" y="2928938"/>
            <a:ext cx="1863725" cy="500062"/>
          </a:xfrm>
          <a:prstGeom prst="rect">
            <a:avLst/>
          </a:prstGeom>
          <a:noFill/>
          <a:ln>
            <a:noFill/>
          </a:ln>
        </p:spPr>
        <p:txBody>
          <a:bodyPr/>
          <a:lstStyle/>
          <a:p>
            <a:pPr algn="ctr" fontAlgn="auto">
              <a:spcBef>
                <a:spcPts val="0"/>
              </a:spcBef>
              <a:spcAft>
                <a:spcPts val="0"/>
              </a:spcAft>
              <a:defRPr/>
            </a:pPr>
            <a:r>
              <a:rPr lang="en-US" altLang="zh-CN" sz="2400" b="1" kern="0" dirty="0">
                <a:solidFill>
                  <a:schemeClr val="accent6">
                    <a:lumMod val="75000"/>
                  </a:schemeClr>
                </a:solidFill>
                <a:latin typeface="Helvetica"/>
                <a:ea typeface="楷体_GB2312" pitchFamily="49" charset="-122"/>
              </a:rPr>
              <a:t>terrified of</a:t>
            </a:r>
            <a:endParaRPr lang="zh-CN" altLang="en-US" sz="2400" b="1" kern="0" dirty="0">
              <a:solidFill>
                <a:schemeClr val="accent6">
                  <a:lumMod val="75000"/>
                </a:schemeClr>
              </a:solidFill>
              <a:latin typeface="Helvetica"/>
              <a:ea typeface="楷体_GB2312" pitchFamily="49" charset="-122"/>
            </a:endParaRPr>
          </a:p>
        </p:txBody>
      </p:sp>
      <p:grpSp>
        <p:nvGrpSpPr>
          <p:cNvPr id="37901" name="组合 9"/>
          <p:cNvGrpSpPr>
            <a:grpSpLocks/>
          </p:cNvGrpSpPr>
          <p:nvPr/>
        </p:nvGrpSpPr>
        <p:grpSpPr bwMode="auto">
          <a:xfrm>
            <a:off x="-14288" y="-26988"/>
            <a:ext cx="8416926" cy="1152526"/>
            <a:chOff x="-14288" y="-27384"/>
            <a:chExt cx="8416678" cy="1152525"/>
          </a:xfrm>
        </p:grpSpPr>
        <p:sp>
          <p:nvSpPr>
            <p:cNvPr id="17" name="TextBox 16"/>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7903"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2" grpId="0"/>
      <p:bldP spid="23" grpId="0"/>
      <p:bldP spid="24"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45"/>
          <p:cNvSpPr>
            <a:spLocks noChangeArrowheads="1"/>
          </p:cNvSpPr>
          <p:nvPr/>
        </p:nvSpPr>
        <p:spPr bwMode="auto">
          <a:xfrm>
            <a:off x="1055688" y="1785938"/>
            <a:ext cx="7954962" cy="830262"/>
          </a:xfrm>
          <a:prstGeom prst="rect">
            <a:avLst/>
          </a:prstGeom>
          <a:noFill/>
          <a:ln w="9525">
            <a:noFill/>
            <a:miter lim="800000"/>
            <a:headEnd/>
            <a:tailEnd/>
          </a:ln>
        </p:spPr>
        <p:txBody>
          <a:bodyPr>
            <a:spAutoFit/>
          </a:bodyPr>
          <a:lstStyle/>
          <a:p>
            <a:pPr>
              <a:spcBef>
                <a:spcPct val="20000"/>
              </a:spcBef>
              <a:buClr>
                <a:srgbClr val="D16349"/>
              </a:buClr>
              <a:buSzPct val="85000"/>
            </a:pPr>
            <a:r>
              <a:rPr lang="en-US" altLang="zh-CN" sz="2400">
                <a:latin typeface="Helvetica" pitchFamily="34" charset="0"/>
              </a:rPr>
              <a:t>Why did the author feel the water had never looked so beautiful when he reached the jetty? (Para. 18)</a:t>
            </a:r>
            <a:endParaRPr lang="en-US" altLang="zh-CN" sz="2400">
              <a:solidFill>
                <a:srgbClr val="000000"/>
              </a:solidFill>
              <a:latin typeface="Helvetica" pitchFamily="34" charset="0"/>
              <a:ea typeface="方正舒体" pitchFamily="2" charset="-122"/>
            </a:endParaRPr>
          </a:p>
        </p:txBody>
      </p:sp>
      <p:grpSp>
        <p:nvGrpSpPr>
          <p:cNvPr id="2" name="组合 11"/>
          <p:cNvGrpSpPr>
            <a:grpSpLocks/>
          </p:cNvGrpSpPr>
          <p:nvPr/>
        </p:nvGrpSpPr>
        <p:grpSpPr bwMode="auto">
          <a:xfrm>
            <a:off x="482600" y="2635250"/>
            <a:ext cx="7375525" cy="3222625"/>
            <a:chOff x="481864" y="2634602"/>
            <a:chExt cx="7376284" cy="3242670"/>
          </a:xfrm>
        </p:grpSpPr>
        <p:sp>
          <p:nvSpPr>
            <p:cNvPr id="6" name="圆角矩形 5"/>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8924" name="Picture 3"/>
            <p:cNvPicPr>
              <a:picLocks noChangeAspect="1" noChangeArrowheads="1"/>
            </p:cNvPicPr>
            <p:nvPr/>
          </p:nvPicPr>
          <p:blipFill>
            <a:blip r:embed="rId3"/>
            <a:srcRect/>
            <a:stretch>
              <a:fillRect/>
            </a:stretch>
          </p:blipFill>
          <p:spPr bwMode="auto">
            <a:xfrm>
              <a:off x="481864" y="2634602"/>
              <a:ext cx="1446930" cy="1365902"/>
            </a:xfrm>
            <a:prstGeom prst="rect">
              <a:avLst/>
            </a:prstGeom>
            <a:noFill/>
            <a:ln w="9525">
              <a:noFill/>
              <a:miter lim="800000"/>
              <a:headEnd/>
              <a:tailEnd/>
            </a:ln>
          </p:spPr>
        </p:pic>
        <p:sp>
          <p:nvSpPr>
            <p:cNvPr id="8" name="TextBox 7">
              <a:hlinkClick r:id="rId4" action="ppaction://hlinksldjump"/>
            </p:cNvPr>
            <p:cNvSpPr txBox="1"/>
            <p:nvPr/>
          </p:nvSpPr>
          <p:spPr>
            <a:xfrm>
              <a:off x="823212" y="3086659"/>
              <a:ext cx="1073260" cy="461641"/>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38926" name="TextBox 1"/>
            <p:cNvSpPr txBox="1">
              <a:spLocks noChangeArrowheads="1"/>
            </p:cNvSpPr>
            <p:nvPr/>
          </p:nvSpPr>
          <p:spPr bwMode="auto">
            <a:xfrm>
              <a:off x="1571604" y="3639199"/>
              <a:ext cx="5929354" cy="2022470"/>
            </a:xfrm>
            <a:prstGeom prst="rect">
              <a:avLst/>
            </a:prstGeom>
            <a:noFill/>
            <a:ln w="9525">
              <a:noFill/>
              <a:miter lim="800000"/>
              <a:headEnd/>
              <a:tailEnd/>
            </a:ln>
          </p:spPr>
          <p:txBody>
            <a:bodyPr>
              <a:spAutoFit/>
            </a:bodyPr>
            <a:lstStyle/>
            <a:p>
              <a:pPr algn="just">
                <a:lnSpc>
                  <a:spcPts val="3600"/>
                </a:lnSpc>
                <a:spcBef>
                  <a:spcPct val="20000"/>
                </a:spcBef>
                <a:buClr>
                  <a:srgbClr val="D16349"/>
                </a:buClr>
                <a:buSzPct val="85000"/>
              </a:pPr>
              <a:r>
                <a:rPr lang="en-US" altLang="zh-CN" sz="2400">
                  <a:latin typeface="Helvetica" pitchFamily="34" charset="0"/>
                </a:rPr>
                <a:t>The author had already conquered his inner fear of water and he also felt relieved and delighted when he saw the boy was hugged tightly by his mother.</a:t>
              </a:r>
              <a:endParaRPr lang="en-US" altLang="zh-CN" sz="2400">
                <a:solidFill>
                  <a:srgbClr val="000000"/>
                </a:solidFill>
                <a:latin typeface="Helvetica" pitchFamily="34" charset="0"/>
                <a:ea typeface="方正舒体" pitchFamily="2" charset="-122"/>
              </a:endParaRPr>
            </a:p>
          </p:txBody>
        </p:sp>
      </p:grpSp>
      <p:grpSp>
        <p:nvGrpSpPr>
          <p:cNvPr id="38917" name="组合 9"/>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8919" name="Picture 2"/>
            <p:cNvPicPr>
              <a:picLocks noChangeAspect="1" noChangeArrowheads="1"/>
            </p:cNvPicPr>
            <p:nvPr/>
          </p:nvPicPr>
          <p:blipFill>
            <a:blip r:embed="rId5"/>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6"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srcRect/>
          <a:stretch>
            <a:fillRect/>
          </a:stretch>
        </p:blipFill>
        <p:spPr bwMode="auto">
          <a:xfrm>
            <a:off x="528638" y="1330325"/>
            <a:ext cx="8186737" cy="5099050"/>
          </a:xfrm>
          <a:prstGeom prst="rect">
            <a:avLst/>
          </a:prstGeom>
          <a:noFill/>
          <a:ln w="9525">
            <a:noFill/>
            <a:miter lim="800000"/>
            <a:headEnd/>
            <a:tailEnd/>
          </a:ln>
        </p:spPr>
      </p:pic>
      <p:sp>
        <p:nvSpPr>
          <p:cNvPr id="39939" name="TextBox 40"/>
          <p:cNvSpPr txBox="1">
            <a:spLocks noChangeArrowheads="1"/>
          </p:cNvSpPr>
          <p:nvPr/>
        </p:nvSpPr>
        <p:spPr bwMode="auto">
          <a:xfrm>
            <a:off x="1000125" y="2036763"/>
            <a:ext cx="6985000" cy="495300"/>
          </a:xfrm>
          <a:prstGeom prst="rect">
            <a:avLst/>
          </a:prstGeom>
          <a:noFill/>
          <a:ln w="9525">
            <a:noFill/>
            <a:miter lim="800000"/>
            <a:headEnd/>
            <a:tailEnd/>
          </a:ln>
        </p:spPr>
        <p:txBody>
          <a:bodyPr>
            <a:spAutoFit/>
          </a:bodyPr>
          <a:lstStyle/>
          <a:p>
            <a:pPr marL="273050" indent="-273050" algn="just">
              <a:lnSpc>
                <a:spcPct val="120000"/>
              </a:lnSpc>
              <a:spcBef>
                <a:spcPct val="20000"/>
              </a:spcBef>
              <a:buClr>
                <a:srgbClr val="D16349"/>
              </a:buClr>
              <a:buSzPct val="85000"/>
              <a:buFont typeface="Wingdings 2" pitchFamily="18" charset="2"/>
              <a:buNone/>
            </a:pPr>
            <a:r>
              <a:rPr lang="en-US" altLang="zh-CN" sz="2400" b="1">
                <a:solidFill>
                  <a:srgbClr val="000000"/>
                </a:solidFill>
                <a:latin typeface="Helvetica" pitchFamily="34" charset="0"/>
                <a:ea typeface="方正舒体" pitchFamily="2" charset="-122"/>
              </a:rPr>
              <a:t>Part III — (Paras. 18-19)</a:t>
            </a:r>
          </a:p>
        </p:txBody>
      </p:sp>
      <p:sp>
        <p:nvSpPr>
          <p:cNvPr id="39940" name="矩形 18"/>
          <p:cNvSpPr>
            <a:spLocks noChangeArrowheads="1"/>
          </p:cNvSpPr>
          <p:nvPr/>
        </p:nvSpPr>
        <p:spPr bwMode="auto">
          <a:xfrm>
            <a:off x="873125" y="3071813"/>
            <a:ext cx="5770563" cy="1816100"/>
          </a:xfrm>
          <a:prstGeom prst="rect">
            <a:avLst/>
          </a:prstGeom>
          <a:noFill/>
          <a:ln w="9525">
            <a:noFill/>
            <a:miter lim="800000"/>
            <a:headEnd/>
            <a:tailEnd/>
          </a:ln>
        </p:spPr>
        <p:txBody>
          <a:bodyPr>
            <a:spAutoFit/>
          </a:bodyPr>
          <a:lstStyle/>
          <a:p>
            <a:pPr algn="just">
              <a:lnSpc>
                <a:spcPct val="200000"/>
              </a:lnSpc>
            </a:pPr>
            <a:r>
              <a:rPr lang="en-US" altLang="zh-CN" sz="2800">
                <a:latin typeface="Helvetica" pitchFamily="34" charset="0"/>
              </a:rPr>
              <a:t>I was _______ and ______ in a moment of _______ and ________.</a:t>
            </a:r>
          </a:p>
        </p:txBody>
      </p:sp>
      <p:sp>
        <p:nvSpPr>
          <p:cNvPr id="21" name="矩形 20"/>
          <p:cNvSpPr/>
          <p:nvPr/>
        </p:nvSpPr>
        <p:spPr>
          <a:xfrm rot="10800000" flipV="1">
            <a:off x="2071688" y="3381375"/>
            <a:ext cx="1643062"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relaxed</a:t>
            </a:r>
            <a:endParaRPr lang="zh-CN" altLang="en-US" sz="2600" b="1" dirty="0">
              <a:solidFill>
                <a:schemeClr val="accent6">
                  <a:lumMod val="75000"/>
                </a:schemeClr>
              </a:solidFill>
              <a:latin typeface="Helvetica"/>
              <a:ea typeface="+mn-ea"/>
            </a:endParaRPr>
          </a:p>
        </p:txBody>
      </p:sp>
      <p:sp>
        <p:nvSpPr>
          <p:cNvPr id="24" name="矩形 23"/>
          <p:cNvSpPr/>
          <p:nvPr/>
        </p:nvSpPr>
        <p:spPr>
          <a:xfrm>
            <a:off x="4500563" y="3346450"/>
            <a:ext cx="1296987"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happy</a:t>
            </a:r>
            <a:endParaRPr lang="zh-CN" altLang="en-US" sz="2600" b="1" dirty="0">
              <a:solidFill>
                <a:schemeClr val="accent6">
                  <a:lumMod val="75000"/>
                </a:schemeClr>
              </a:solidFill>
              <a:latin typeface="Helvetica"/>
              <a:ea typeface="+mn-ea"/>
            </a:endParaRPr>
          </a:p>
        </p:txBody>
      </p:sp>
      <p:sp>
        <p:nvSpPr>
          <p:cNvPr id="25" name="矩形 24"/>
          <p:cNvSpPr/>
          <p:nvPr/>
        </p:nvSpPr>
        <p:spPr>
          <a:xfrm>
            <a:off x="2714625" y="4214813"/>
            <a:ext cx="1643063"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triumph</a:t>
            </a:r>
            <a:endParaRPr lang="zh-CN" altLang="en-US" sz="2600" b="1" dirty="0">
              <a:solidFill>
                <a:schemeClr val="accent6">
                  <a:lumMod val="75000"/>
                </a:schemeClr>
              </a:solidFill>
              <a:latin typeface="Helvetica"/>
              <a:ea typeface="+mn-ea"/>
            </a:endParaRPr>
          </a:p>
        </p:txBody>
      </p:sp>
      <p:sp>
        <p:nvSpPr>
          <p:cNvPr id="10" name="矩形 9"/>
          <p:cNvSpPr/>
          <p:nvPr/>
        </p:nvSpPr>
        <p:spPr>
          <a:xfrm>
            <a:off x="4946650" y="4249738"/>
            <a:ext cx="1857375" cy="492125"/>
          </a:xfrm>
          <a:prstGeom prst="rect">
            <a:avLst/>
          </a:prstGeom>
        </p:spPr>
        <p:txBody>
          <a:bodyPr>
            <a:spAutoFit/>
          </a:bodyPr>
          <a:lstStyle/>
          <a:p>
            <a:pPr fontAlgn="auto">
              <a:spcBef>
                <a:spcPts val="0"/>
              </a:spcBef>
              <a:spcAft>
                <a:spcPts val="0"/>
              </a:spcAft>
              <a:defRPr/>
            </a:pPr>
            <a:r>
              <a:rPr lang="en-US" altLang="zh-CN" sz="2600" b="1" dirty="0">
                <a:solidFill>
                  <a:schemeClr val="accent6">
                    <a:lumMod val="75000"/>
                  </a:schemeClr>
                </a:solidFill>
                <a:latin typeface="Helvetica"/>
                <a:ea typeface="+mn-ea"/>
              </a:rPr>
              <a:t>salvation</a:t>
            </a:r>
            <a:endParaRPr lang="zh-CN" altLang="en-US" sz="2600" b="1" dirty="0">
              <a:solidFill>
                <a:schemeClr val="accent6">
                  <a:lumMod val="75000"/>
                </a:schemeClr>
              </a:solidFill>
              <a:latin typeface="Helvetica"/>
              <a:ea typeface="+mn-ea"/>
            </a:endParaRPr>
          </a:p>
        </p:txBody>
      </p:sp>
      <p:grpSp>
        <p:nvGrpSpPr>
          <p:cNvPr id="39946" name="组合 9"/>
          <p:cNvGrpSpPr>
            <a:grpSpLocks/>
          </p:cNvGrpSpPr>
          <p:nvPr/>
        </p:nvGrpSpPr>
        <p:grpSpPr bwMode="auto">
          <a:xfrm>
            <a:off x="-14288" y="-26988"/>
            <a:ext cx="8416926" cy="1152526"/>
            <a:chOff x="-14288" y="-27384"/>
            <a:chExt cx="8416678" cy="1152525"/>
          </a:xfrm>
        </p:grpSpPr>
        <p:sp>
          <p:nvSpPr>
            <p:cNvPr id="12" name="TextBox 11"/>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Main ideas of the parts</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39948"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14" name="TextBox 13">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571604" y="2428868"/>
            <a:ext cx="2808163" cy="3600000"/>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pPr algn="just" fontAlgn="auto">
              <a:spcBef>
                <a:spcPts val="0"/>
              </a:spcBef>
              <a:spcAft>
                <a:spcPts val="0"/>
              </a:spcAft>
              <a:defRPr/>
            </a:pPr>
            <a:r>
              <a:rPr lang="en-US" altLang="zh-CN" sz="2400" dirty="0">
                <a:latin typeface="Helvetica" pitchFamily="2" charset="0"/>
                <a:ea typeface="+mn-ea"/>
              </a:rPr>
              <a:t>On a tour of France, I saw the Mediterranean Sea, but the rip currents scared me. (</a:t>
            </a:r>
            <a:r>
              <a:rPr lang="en-US" altLang="zh-CN" sz="2400" dirty="0" err="1">
                <a:latin typeface="Helvetica" pitchFamily="2" charset="0"/>
                <a:ea typeface="+mn-ea"/>
              </a:rPr>
              <a:t>Paras</a:t>
            </a:r>
            <a:r>
              <a:rPr lang="en-US" altLang="zh-CN" sz="2400" dirty="0">
                <a:latin typeface="Helvetica" pitchFamily="2" charset="0"/>
                <a:ea typeface="+mn-ea"/>
              </a:rPr>
              <a:t>. 1-2)</a:t>
            </a:r>
          </a:p>
        </p:txBody>
      </p:sp>
      <p:sp>
        <p:nvSpPr>
          <p:cNvPr id="23" name="圆角矩形 22"/>
          <p:cNvSpPr>
            <a:spLocks noChangeArrowheads="1"/>
          </p:cNvSpPr>
          <p:nvPr/>
        </p:nvSpPr>
        <p:spPr bwMode="auto">
          <a:xfrm>
            <a:off x="4929190" y="2472206"/>
            <a:ext cx="2808000" cy="3600000"/>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pPr algn="just" fontAlgn="auto">
              <a:spcBef>
                <a:spcPts val="0"/>
              </a:spcBef>
              <a:spcAft>
                <a:spcPts val="0"/>
              </a:spcAft>
              <a:defRPr/>
            </a:pPr>
            <a:r>
              <a:rPr lang="en-US" altLang="zh-CN" sz="2400" b="1" i="1" dirty="0">
                <a:latin typeface="Helvetica" pitchFamily="2" charset="0"/>
                <a:ea typeface="+mn-ea"/>
              </a:rPr>
              <a:t>Flashback:</a:t>
            </a:r>
            <a:r>
              <a:rPr lang="en-US" altLang="zh-CN" sz="2400" dirty="0">
                <a:latin typeface="Helvetica" pitchFamily="2" charset="0"/>
                <a:ea typeface="+mn-ea"/>
              </a:rPr>
              <a:t> I developed a fear of water due to the experience of last summer and since then, the fear was deeply</a:t>
            </a:r>
          </a:p>
          <a:p>
            <a:pPr algn="just" fontAlgn="auto">
              <a:spcBef>
                <a:spcPts val="0"/>
              </a:spcBef>
              <a:spcAft>
                <a:spcPts val="0"/>
              </a:spcAft>
              <a:defRPr/>
            </a:pPr>
            <a:r>
              <a:rPr lang="en-US" altLang="zh-CN" sz="2400" dirty="0">
                <a:latin typeface="Helvetica" pitchFamily="2" charset="0"/>
                <a:ea typeface="+mn-ea"/>
              </a:rPr>
              <a:t>rooted in me. (Para. 3)</a:t>
            </a:r>
          </a:p>
        </p:txBody>
      </p:sp>
      <p:sp>
        <p:nvSpPr>
          <p:cNvPr id="40968" name="Text Box 9"/>
          <p:cNvSpPr txBox="1">
            <a:spLocks noChangeArrowheads="1"/>
          </p:cNvSpPr>
          <p:nvPr/>
        </p:nvSpPr>
        <p:spPr bwMode="auto">
          <a:xfrm>
            <a:off x="1571625" y="1641475"/>
            <a:ext cx="6143625" cy="492125"/>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pitchFamily="34" charset="0"/>
                <a:cs typeface="Arial" pitchFamily="34" charset="0"/>
              </a:rPr>
              <a:t>Introduction: Exposition of the plot</a:t>
            </a:r>
          </a:p>
        </p:txBody>
      </p:sp>
      <p:grpSp>
        <p:nvGrpSpPr>
          <p:cNvPr id="40970" name="组合 6"/>
          <p:cNvGrpSpPr>
            <a:grpSpLocks/>
          </p:cNvGrpSpPr>
          <p:nvPr/>
        </p:nvGrpSpPr>
        <p:grpSpPr bwMode="auto">
          <a:xfrm>
            <a:off x="-14288" y="-26988"/>
            <a:ext cx="8416926" cy="1152526"/>
            <a:chOff x="-14288" y="-27384"/>
            <a:chExt cx="8416678" cy="1152525"/>
          </a:xfrm>
        </p:grpSpPr>
        <p:sp>
          <p:nvSpPr>
            <p:cNvPr id="12" name="TextBox 11"/>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0972" name="Picture 2"/>
            <p:cNvPicPr>
              <a:picLocks noChangeAspect="1" noChangeArrowheads="1"/>
            </p:cNvPicPr>
            <p:nvPr/>
          </p:nvPicPr>
          <p:blipFill>
            <a:blip r:embed="rId2"/>
            <a:srcRect/>
            <a:stretch>
              <a:fillRect/>
            </a:stretch>
          </p:blipFill>
          <p:spPr bwMode="auto">
            <a:xfrm>
              <a:off x="-14288" y="-27384"/>
              <a:ext cx="4394201" cy="1152525"/>
            </a:xfrm>
            <a:prstGeom prst="rect">
              <a:avLst/>
            </a:prstGeom>
            <a:noFill/>
            <a:ln w="9525">
              <a:noFill/>
              <a:miter lim="800000"/>
              <a:headEnd/>
              <a:tailEnd/>
            </a:ln>
          </p:spPr>
        </p:pic>
        <p:sp>
          <p:nvSpPr>
            <p:cNvPr id="14" name="TextBox 13">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467503" y="3927039"/>
            <a:ext cx="1889919" cy="2454289"/>
          </a:xfrm>
          <a:prstGeom prst="roundRect">
            <a:avLst>
              <a:gd name="adj" fmla="val 16667"/>
            </a:avLst>
          </a:prstGeom>
          <a:solidFill>
            <a:schemeClr val="bg1"/>
          </a:solidFill>
          <a:ln w="25400" algn="ctr">
            <a:solidFill>
              <a:srgbClr val="FFCC00"/>
            </a:solidFill>
            <a:round/>
          </a:ln>
          <a:effectLst>
            <a:glow rad="63500">
              <a:schemeClr val="accent6">
                <a:satMod val="175000"/>
                <a:alpha val="40000"/>
              </a:schemeClr>
            </a:glow>
          </a:effectLst>
        </p:spPr>
        <p:txBody>
          <a:bodyPr rtlCol="0">
            <a:normAutofit lnSpcReduction="10000"/>
          </a:bodyPr>
          <a:lstStyle/>
          <a:p>
            <a:pPr marL="0" indent="0" eaLnBrk="1" fontAlgn="auto" hangingPunct="1">
              <a:spcBef>
                <a:spcPct val="0"/>
              </a:spcBef>
              <a:spcAft>
                <a:spcPts val="0"/>
              </a:spcAft>
              <a:buFontTx/>
              <a:buNone/>
              <a:defRPr/>
            </a:pPr>
            <a:endParaRPr lang="en-US" altLang="zh-CN" sz="2400" dirty="0" smtClean="0">
              <a:latin typeface="Helvetica"/>
              <a:cs typeface="Arial" charset="0"/>
            </a:endParaRPr>
          </a:p>
          <a:p>
            <a:pPr marL="0" indent="0" eaLnBrk="1" fontAlgn="auto" hangingPunct="1">
              <a:spcBef>
                <a:spcPct val="0"/>
              </a:spcBef>
              <a:spcAft>
                <a:spcPts val="0"/>
              </a:spcAft>
              <a:buFontTx/>
              <a:buNone/>
              <a:defRPr/>
            </a:pPr>
            <a:r>
              <a:rPr lang="en-US" altLang="zh-CN" sz="2400" dirty="0" smtClean="0">
                <a:latin typeface="Helvetica"/>
                <a:cs typeface="Arial" charset="0"/>
              </a:rPr>
              <a:t>Rising action of the plot.</a:t>
            </a:r>
          </a:p>
          <a:p>
            <a:pPr marL="0" indent="0" eaLnBrk="1" fontAlgn="auto" hangingPunct="1">
              <a:spcBef>
                <a:spcPct val="0"/>
              </a:spcBef>
              <a:spcAft>
                <a:spcPts val="0"/>
              </a:spcAft>
              <a:buFontTx/>
              <a:buNone/>
              <a:defRPr/>
            </a:pPr>
            <a:r>
              <a:rPr lang="en-US" altLang="zh-CN" sz="2400" dirty="0" smtClean="0">
                <a:latin typeface="Helvetica"/>
                <a:cs typeface="Arial" charset="0"/>
              </a:rPr>
              <a:t>(</a:t>
            </a:r>
            <a:r>
              <a:rPr lang="en-US" altLang="zh-CN" sz="2400" dirty="0" err="1" smtClean="0">
                <a:latin typeface="Helvetica"/>
                <a:cs typeface="Arial" charset="0"/>
              </a:rPr>
              <a:t>Paras</a:t>
            </a:r>
            <a:r>
              <a:rPr lang="en-US" altLang="zh-CN" sz="2400" dirty="0" smtClean="0">
                <a:latin typeface="Helvetica"/>
                <a:cs typeface="Arial" charset="0"/>
              </a:rPr>
              <a:t>. 4-10)</a:t>
            </a:r>
          </a:p>
        </p:txBody>
      </p:sp>
      <p:sp>
        <p:nvSpPr>
          <p:cNvPr id="27" name="圆角矩形 26"/>
          <p:cNvSpPr>
            <a:spLocks noChangeArrowheads="1"/>
          </p:cNvSpPr>
          <p:nvPr/>
        </p:nvSpPr>
        <p:spPr bwMode="auto">
          <a:xfrm>
            <a:off x="2556916" y="3927039"/>
            <a:ext cx="1872208"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spcBef>
                <a:spcPts val="0"/>
              </a:spcBef>
              <a:spcAft>
                <a:spcPts val="0"/>
              </a:spcAft>
              <a:defRPr/>
            </a:pPr>
            <a:r>
              <a:rPr lang="en-US" altLang="zh-CN" sz="2400" dirty="0">
                <a:latin typeface="Helvetica"/>
                <a:ea typeface="+mn-ea"/>
                <a:cs typeface="Arial" charset="0"/>
              </a:rPr>
              <a:t>Climax or turning point of the plot.</a:t>
            </a:r>
          </a:p>
          <a:p>
            <a:pPr fontAlgn="auto">
              <a:spcBef>
                <a:spcPts val="0"/>
              </a:spcBef>
              <a:spcAft>
                <a:spcPts val="0"/>
              </a:spcAft>
              <a:defRPr/>
            </a:pPr>
            <a:r>
              <a:rPr lang="en-US" altLang="zh-CN" sz="2400" dirty="0">
                <a:latin typeface="Helvetica"/>
                <a:ea typeface="+mn-ea"/>
                <a:cs typeface="Arial" charset="0"/>
              </a:rPr>
              <a:t>(</a:t>
            </a:r>
            <a:r>
              <a:rPr lang="en-US" altLang="zh-CN" sz="2400" dirty="0" err="1">
                <a:latin typeface="Helvetica"/>
                <a:ea typeface="+mn-ea"/>
                <a:cs typeface="Arial" charset="0"/>
              </a:rPr>
              <a:t>Paras</a:t>
            </a:r>
            <a:r>
              <a:rPr lang="en-US" altLang="zh-CN" sz="2400" dirty="0">
                <a:latin typeface="Helvetica"/>
                <a:ea typeface="+mn-ea"/>
                <a:cs typeface="Arial" charset="0"/>
              </a:rPr>
              <a:t>. 11-12)</a:t>
            </a:r>
          </a:p>
        </p:txBody>
      </p:sp>
      <p:sp>
        <p:nvSpPr>
          <p:cNvPr id="28" name="圆角矩形 27"/>
          <p:cNvSpPr>
            <a:spLocks noChangeArrowheads="1"/>
          </p:cNvSpPr>
          <p:nvPr/>
        </p:nvSpPr>
        <p:spPr bwMode="auto">
          <a:xfrm>
            <a:off x="4697776" y="3927039"/>
            <a:ext cx="1945926"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spcBef>
                <a:spcPts val="0"/>
              </a:spcBef>
              <a:spcAft>
                <a:spcPts val="0"/>
              </a:spcAft>
              <a:defRPr/>
            </a:pPr>
            <a:r>
              <a:rPr lang="en-US" altLang="zh-CN" sz="2400" dirty="0">
                <a:latin typeface="Helvetica"/>
                <a:ea typeface="+mn-ea"/>
                <a:cs typeface="Arial" charset="0"/>
              </a:rPr>
              <a:t>Falling action of the plot. </a:t>
            </a:r>
          </a:p>
          <a:p>
            <a:pPr fontAlgn="auto">
              <a:spcBef>
                <a:spcPts val="0"/>
              </a:spcBef>
              <a:spcAft>
                <a:spcPts val="0"/>
              </a:spcAft>
              <a:defRPr/>
            </a:pPr>
            <a:r>
              <a:rPr lang="en-US" altLang="zh-CN" sz="2400" dirty="0">
                <a:latin typeface="Helvetica"/>
                <a:ea typeface="+mn-ea"/>
                <a:cs typeface="Arial" charset="0"/>
              </a:rPr>
              <a:t>(</a:t>
            </a:r>
            <a:r>
              <a:rPr lang="en-US" altLang="zh-CN" sz="2400" dirty="0" err="1">
                <a:latin typeface="Helvetica"/>
                <a:ea typeface="+mn-ea"/>
                <a:cs typeface="Arial" charset="0"/>
              </a:rPr>
              <a:t>Paras</a:t>
            </a:r>
            <a:r>
              <a:rPr lang="en-US" altLang="zh-CN" sz="2400" dirty="0">
                <a:latin typeface="Helvetica"/>
                <a:ea typeface="+mn-ea"/>
                <a:cs typeface="Arial" charset="0"/>
              </a:rPr>
              <a:t>. 13-14)</a:t>
            </a:r>
          </a:p>
        </p:txBody>
      </p:sp>
      <p:sp>
        <p:nvSpPr>
          <p:cNvPr id="29" name="圆角矩形 28"/>
          <p:cNvSpPr>
            <a:spLocks noChangeArrowheads="1"/>
          </p:cNvSpPr>
          <p:nvPr/>
        </p:nvSpPr>
        <p:spPr bwMode="auto">
          <a:xfrm>
            <a:off x="6839776" y="3927039"/>
            <a:ext cx="1875628" cy="245428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anchor="ctr"/>
          <a:lstStyle/>
          <a:p>
            <a:pPr fontAlgn="auto">
              <a:spcBef>
                <a:spcPts val="0"/>
              </a:spcBef>
              <a:spcAft>
                <a:spcPts val="0"/>
              </a:spcAft>
              <a:defRPr/>
            </a:pPr>
            <a:r>
              <a:rPr lang="en-US" altLang="zh-CN" sz="2400" dirty="0">
                <a:latin typeface="Helvetica"/>
                <a:ea typeface="+mn-ea"/>
                <a:cs typeface="Arial" charset="0"/>
              </a:rPr>
              <a:t>Resolution of the plot.</a:t>
            </a:r>
          </a:p>
          <a:p>
            <a:pPr fontAlgn="auto">
              <a:spcBef>
                <a:spcPts val="0"/>
              </a:spcBef>
              <a:spcAft>
                <a:spcPts val="0"/>
              </a:spcAft>
              <a:defRPr/>
            </a:pPr>
            <a:r>
              <a:rPr lang="en-US" altLang="zh-CN" sz="2400" dirty="0">
                <a:latin typeface="Helvetica"/>
                <a:ea typeface="+mn-ea"/>
                <a:cs typeface="Arial" charset="0"/>
              </a:rPr>
              <a:t>(</a:t>
            </a:r>
            <a:r>
              <a:rPr lang="en-US" altLang="zh-CN" sz="2400" dirty="0" err="1">
                <a:latin typeface="Helvetica"/>
                <a:ea typeface="+mn-ea"/>
                <a:cs typeface="Arial" charset="0"/>
              </a:rPr>
              <a:t>Paras</a:t>
            </a:r>
            <a:r>
              <a:rPr lang="en-US" altLang="zh-CN" sz="2400" dirty="0">
                <a:latin typeface="Helvetica"/>
                <a:ea typeface="+mn-ea"/>
                <a:cs typeface="Arial" charset="0"/>
              </a:rPr>
              <a:t>. 15-17)</a:t>
            </a:r>
          </a:p>
        </p:txBody>
      </p:sp>
      <p:grpSp>
        <p:nvGrpSpPr>
          <p:cNvPr id="41998" name="组合 14"/>
          <p:cNvGrpSpPr>
            <a:grpSpLocks/>
          </p:cNvGrpSpPr>
          <p:nvPr/>
        </p:nvGrpSpPr>
        <p:grpSpPr bwMode="auto">
          <a:xfrm>
            <a:off x="3132138" y="1660525"/>
            <a:ext cx="2447925" cy="2055813"/>
            <a:chOff x="3131841" y="1660524"/>
            <a:chExt cx="2448273" cy="2056508"/>
          </a:xfrm>
        </p:grpSpPr>
        <p:sp>
          <p:nvSpPr>
            <p:cNvPr id="42004" name="Rectangle 12"/>
            <p:cNvSpPr>
              <a:spLocks noChangeArrowheads="1"/>
            </p:cNvSpPr>
            <p:nvPr/>
          </p:nvSpPr>
          <p:spPr bwMode="auto">
            <a:xfrm>
              <a:off x="3131842" y="166052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pitchFamily="34" charset="0"/>
                  <a:cs typeface="Arial" pitchFamily="34" charset="0"/>
                </a:rPr>
                <a:t>Exposition</a:t>
              </a:r>
              <a:endParaRPr lang="zh-CN" altLang="en-US" sz="2600">
                <a:latin typeface="Helvetica" pitchFamily="34" charset="0"/>
                <a:cs typeface="Arial" pitchFamily="34" charset="0"/>
              </a:endParaRPr>
            </a:p>
          </p:txBody>
        </p:sp>
        <p:sp>
          <p:nvSpPr>
            <p:cNvPr id="42005" name="Rectangle 12"/>
            <p:cNvSpPr>
              <a:spLocks noChangeArrowheads="1"/>
            </p:cNvSpPr>
            <p:nvPr/>
          </p:nvSpPr>
          <p:spPr bwMode="auto">
            <a:xfrm>
              <a:off x="3131841" y="2687568"/>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600">
                  <a:latin typeface="Helvetica" pitchFamily="34" charset="0"/>
                  <a:cs typeface="Arial" pitchFamily="34" charset="0"/>
                </a:rPr>
                <a:t>Development</a:t>
              </a:r>
              <a:endParaRPr lang="zh-CN" altLang="en-US" sz="2600">
                <a:latin typeface="Helvetica" pitchFamily="34" charset="0"/>
                <a:cs typeface="Arial" pitchFamily="34" charset="0"/>
              </a:endParaRPr>
            </a:p>
          </p:txBody>
        </p:sp>
        <p:sp>
          <p:nvSpPr>
            <p:cNvPr id="13" name="下箭头 12"/>
            <p:cNvSpPr/>
            <p:nvPr/>
          </p:nvSpPr>
          <p:spPr>
            <a:xfrm>
              <a:off x="4284530" y="2205221"/>
              <a:ext cx="287378" cy="358896"/>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下箭头 13"/>
            <p:cNvSpPr/>
            <p:nvPr/>
          </p:nvSpPr>
          <p:spPr>
            <a:xfrm>
              <a:off x="4303583" y="3356547"/>
              <a:ext cx="288966" cy="360485"/>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2000" name="组合 6"/>
          <p:cNvGrpSpPr>
            <a:grpSpLocks/>
          </p:cNvGrpSpPr>
          <p:nvPr/>
        </p:nvGrpSpPr>
        <p:grpSpPr bwMode="auto">
          <a:xfrm>
            <a:off x="-14288" y="-26988"/>
            <a:ext cx="8416926" cy="1152526"/>
            <a:chOff x="-14288" y="-27384"/>
            <a:chExt cx="8416678" cy="1152525"/>
          </a:xfrm>
        </p:grpSpPr>
        <p:sp>
          <p:nvSpPr>
            <p:cNvPr id="16" name="TextBox 15"/>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2002" name="Picture 2"/>
            <p:cNvPicPr>
              <a:picLocks noChangeAspect="1" noChangeArrowheads="1"/>
            </p:cNvPicPr>
            <p:nvPr/>
          </p:nvPicPr>
          <p:blipFill>
            <a:blip r:embed="rId2"/>
            <a:srcRect/>
            <a:stretch>
              <a:fillRect/>
            </a:stretch>
          </p:blipFill>
          <p:spPr bwMode="auto">
            <a:xfrm>
              <a:off x="-14288" y="-27384"/>
              <a:ext cx="4394201" cy="1152525"/>
            </a:xfrm>
            <a:prstGeom prst="rect">
              <a:avLst/>
            </a:prstGeom>
            <a:noFill/>
            <a:ln w="9525">
              <a:noFill/>
              <a:miter lim="800000"/>
              <a:headEnd/>
              <a:tailEnd/>
            </a:ln>
          </p:spPr>
        </p:pic>
        <p:sp>
          <p:nvSpPr>
            <p:cNvPr id="18" name="TextBox 17">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组合 10"/>
          <p:cNvGrpSpPr>
            <a:grpSpLocks/>
          </p:cNvGrpSpPr>
          <p:nvPr/>
        </p:nvGrpSpPr>
        <p:grpSpPr bwMode="auto">
          <a:xfrm>
            <a:off x="2292350" y="1660525"/>
            <a:ext cx="3779838" cy="4054475"/>
            <a:chOff x="2292198" y="1660524"/>
            <a:chExt cx="3780001" cy="4054492"/>
          </a:xfrm>
        </p:grpSpPr>
        <p:sp>
          <p:nvSpPr>
            <p:cNvPr id="43016" name="Rectangle 12"/>
            <p:cNvSpPr>
              <a:spLocks noChangeArrowheads="1"/>
            </p:cNvSpPr>
            <p:nvPr/>
          </p:nvSpPr>
          <p:spPr bwMode="auto">
            <a:xfrm>
              <a:off x="2303749" y="1660524"/>
              <a:ext cx="3768450"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a:latin typeface="Helvetica" pitchFamily="34" charset="0"/>
                  <a:cs typeface="Arial" pitchFamily="34" charset="0"/>
                </a:rPr>
                <a:t>Exposition</a:t>
              </a:r>
              <a:endParaRPr lang="zh-CN" altLang="en-US" sz="2800">
                <a:latin typeface="Helvetica" pitchFamily="34" charset="0"/>
                <a:cs typeface="Arial" pitchFamily="34" charset="0"/>
              </a:endParaRPr>
            </a:p>
          </p:txBody>
        </p:sp>
        <p:sp>
          <p:nvSpPr>
            <p:cNvPr id="43017" name="Rectangle 12"/>
            <p:cNvSpPr>
              <a:spLocks noChangeArrowheads="1"/>
            </p:cNvSpPr>
            <p:nvPr/>
          </p:nvSpPr>
          <p:spPr bwMode="auto">
            <a:xfrm>
              <a:off x="2303749" y="3357562"/>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a:latin typeface="Helvetica" pitchFamily="34" charset="0"/>
                  <a:cs typeface="Arial" pitchFamily="34" charset="0"/>
                </a:rPr>
                <a:t>Development</a:t>
              </a:r>
              <a:endParaRPr lang="zh-CN" altLang="en-US" sz="2800">
                <a:latin typeface="Helvetica" pitchFamily="34" charset="0"/>
                <a:cs typeface="Arial" pitchFamily="34" charset="0"/>
              </a:endParaRPr>
            </a:p>
          </p:txBody>
        </p:sp>
        <p:sp>
          <p:nvSpPr>
            <p:cNvPr id="15" name="下箭头 14"/>
            <p:cNvSpPr/>
            <p:nvPr/>
          </p:nvSpPr>
          <p:spPr>
            <a:xfrm>
              <a:off x="3928982" y="2428877"/>
              <a:ext cx="646140" cy="720728"/>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a:off x="3925806" y="4167198"/>
              <a:ext cx="646140" cy="8334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020" name="Rectangle 12"/>
            <p:cNvSpPr>
              <a:spLocks noChangeArrowheads="1"/>
            </p:cNvSpPr>
            <p:nvPr/>
          </p:nvSpPr>
          <p:spPr bwMode="auto">
            <a:xfrm>
              <a:off x="2292198" y="5191796"/>
              <a:ext cx="3780000" cy="523220"/>
            </a:xfrm>
            <a:prstGeom prst="rect">
              <a:avLst/>
            </a:prstGeom>
            <a:solidFill>
              <a:srgbClr val="FFC000"/>
            </a:solidFill>
            <a:ln w="9525">
              <a:noFill/>
              <a:miter lim="800000"/>
              <a:headEnd/>
              <a:tailEnd/>
            </a:ln>
            <a:effectLst>
              <a:prstShdw prst="shdw11">
                <a:schemeClr val="bg2">
                  <a:alpha val="50000"/>
                </a:schemeClr>
              </a:prstShdw>
            </a:effectLst>
          </p:spPr>
          <p:txBody>
            <a:bodyPr>
              <a:spAutoFit/>
            </a:bodyPr>
            <a:lstStyle/>
            <a:p>
              <a:pPr algn="ctr"/>
              <a:r>
                <a:rPr lang="en-US" altLang="zh-CN" sz="2800">
                  <a:latin typeface="Helvetica" pitchFamily="34" charset="0"/>
                  <a:cs typeface="Arial" pitchFamily="34" charset="0"/>
                </a:rPr>
                <a:t>Conclusion</a:t>
              </a:r>
            </a:p>
          </p:txBody>
        </p:sp>
      </p:grpSp>
      <p:grpSp>
        <p:nvGrpSpPr>
          <p:cNvPr id="43012" name="组合 6"/>
          <p:cNvGrpSpPr>
            <a:grpSpLocks/>
          </p:cNvGrpSpPr>
          <p:nvPr/>
        </p:nvGrpSpPr>
        <p:grpSpPr bwMode="auto">
          <a:xfrm>
            <a:off x="-14288" y="-26988"/>
            <a:ext cx="8416926" cy="1152526"/>
            <a:chOff x="-14288" y="-27384"/>
            <a:chExt cx="8416678" cy="1152525"/>
          </a:xfrm>
        </p:grpSpPr>
        <p:sp>
          <p:nvSpPr>
            <p:cNvPr id="11" name="TextBox 10"/>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Structure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3014" name="Picture 2"/>
            <p:cNvPicPr>
              <a:picLocks noChangeAspect="1" noChangeArrowheads="1"/>
            </p:cNvPicPr>
            <p:nvPr/>
          </p:nvPicPr>
          <p:blipFill>
            <a:blip r:embed="rId2"/>
            <a:srcRect/>
            <a:stretch>
              <a:fillRect/>
            </a:stretch>
          </p:blipFill>
          <p:spPr bwMode="auto">
            <a:xfrm>
              <a:off x="-14288" y="-27384"/>
              <a:ext cx="4394201" cy="1152525"/>
            </a:xfrm>
            <a:prstGeom prst="rect">
              <a:avLst/>
            </a:prstGeom>
            <a:noFill/>
            <a:ln w="9525">
              <a:noFill/>
              <a:miter lim="800000"/>
              <a:headEnd/>
              <a:tailEnd/>
            </a:ln>
          </p:spPr>
        </p:pic>
        <p:sp>
          <p:nvSpPr>
            <p:cNvPr id="13" name="TextBox 12">
              <a:hlinkClick r:id="rId3"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0"/>
            <a:ext cx="9144000" cy="708025"/>
            <a:chOff x="0" y="0"/>
            <a:chExt cx="9144000" cy="708025"/>
          </a:xfrm>
        </p:grpSpPr>
        <p:sp>
          <p:nvSpPr>
            <p:cNvPr id="31" name="Rectangle 10"/>
            <p:cNvSpPr/>
            <p:nvPr/>
          </p:nvSpPr>
          <p:spPr bwMode="auto">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35" name="TextBox 34"/>
            <p:cNvSpPr txBox="1"/>
            <p:nvPr/>
          </p:nvSpPr>
          <p:spPr bwMode="auto">
            <a:xfrm>
              <a:off x="1500188" y="174625"/>
              <a:ext cx="5081587"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7184"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grpSp>
        <p:nvGrpSpPr>
          <p:cNvPr id="7171" name="组合 2"/>
          <p:cNvGrpSpPr>
            <a:grpSpLocks/>
          </p:cNvGrpSpPr>
          <p:nvPr/>
        </p:nvGrpSpPr>
        <p:grpSpPr bwMode="auto">
          <a:xfrm>
            <a:off x="569913" y="1844675"/>
            <a:ext cx="3644900" cy="3536950"/>
            <a:chOff x="569913" y="1844675"/>
            <a:chExt cx="3644900" cy="3536950"/>
          </a:xfrm>
        </p:grpSpPr>
        <p:sp>
          <p:nvSpPr>
            <p:cNvPr id="19" name="TextBox 18"/>
            <p:cNvSpPr txBox="1"/>
            <p:nvPr/>
          </p:nvSpPr>
          <p:spPr bwMode="auto">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pic>
          <p:nvPicPr>
            <p:cNvPr id="18" name="Picture 6"/>
            <p:cNvPicPr>
              <a:picLocks noChangeAspect="1" noChangeArrowheads="1"/>
            </p:cNvPicPr>
            <p:nvPr/>
          </p:nvPicPr>
          <p:blipFill>
            <a:blip r:embed="rId3"/>
            <a:srcRect/>
            <a:stretch>
              <a:fillRect/>
            </a:stretch>
          </p:blipFill>
          <p:spPr bwMode="auto">
            <a:xfrm>
              <a:off x="611188" y="4752975"/>
              <a:ext cx="3603625"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a:srcRect/>
            <a:stretch>
              <a:fillRect/>
            </a:stretch>
          </p:blipFill>
          <p:spPr bwMode="auto">
            <a:xfrm>
              <a:off x="611188" y="4032250"/>
              <a:ext cx="3603625" cy="625475"/>
            </a:xfrm>
            <a:prstGeom prst="rect">
              <a:avLst/>
            </a:prstGeom>
            <a:ln>
              <a:noFill/>
            </a:ln>
            <a:effectLst>
              <a:outerShdw blurRad="292100" dist="139700" dir="2700000" algn="tl" rotWithShape="0">
                <a:srgbClr val="333333">
                  <a:alpha val="65000"/>
                </a:srgbClr>
              </a:outerShdw>
            </a:effectLst>
            <a:extLst/>
          </p:spPr>
        </p:pic>
        <p:pic>
          <p:nvPicPr>
            <p:cNvPr id="22" name="Picture 3"/>
            <p:cNvPicPr>
              <a:picLocks noChangeAspect="1" noChangeArrowheads="1"/>
            </p:cNvPicPr>
            <p:nvPr/>
          </p:nvPicPr>
          <p:blipFill>
            <a:blip r:embed="rId6"/>
            <a:srcRect/>
            <a:stretch>
              <a:fillRect/>
            </a:stretch>
          </p:blipFill>
          <p:spPr bwMode="auto">
            <a:xfrm>
              <a:off x="569913" y="3357563"/>
              <a:ext cx="3644900" cy="66833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7" action="ppaction://hlinksldjump"/>
            </p:cNvPr>
            <p:cNvPicPr>
              <a:picLocks noChangeAspect="1" noChangeArrowheads="1"/>
            </p:cNvPicPr>
            <p:nvPr/>
          </p:nvPicPr>
          <p:blipFill>
            <a:blip r:embed="rId8"/>
            <a:srcRect/>
            <a:stretch>
              <a:fillRect/>
            </a:stretch>
          </p:blipFill>
          <p:spPr bwMode="auto">
            <a:xfrm>
              <a:off x="569913" y="2708275"/>
              <a:ext cx="3644900" cy="619125"/>
            </a:xfrm>
            <a:prstGeom prst="rect">
              <a:avLst/>
            </a:prstGeom>
            <a:ln>
              <a:noFill/>
            </a:ln>
            <a:effectLst>
              <a:outerShdw blurRad="292100" dist="139700" dir="2700000" algn="tl" rotWithShape="0">
                <a:srgbClr val="333333">
                  <a:alpha val="65000"/>
                </a:srgbClr>
              </a:outerShdw>
            </a:effectLst>
            <a:extLst/>
          </p:spPr>
        </p:pic>
        <p:sp>
          <p:nvSpPr>
            <p:cNvPr id="7178" name="Rectangle 6">
              <a:hlinkClick r:id="rId9" action="ppaction://hlinksldjump"/>
            </p:cNvPr>
            <p:cNvSpPr>
              <a:spLocks noChangeArrowheads="1"/>
            </p:cNvSpPr>
            <p:nvPr/>
          </p:nvSpPr>
          <p:spPr bwMode="auto">
            <a:xfrm>
              <a:off x="735808" y="2767096"/>
              <a:ext cx="3280448" cy="461646"/>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Warming-up activities</a:t>
              </a:r>
            </a:p>
          </p:txBody>
        </p:sp>
        <p:sp>
          <p:nvSpPr>
            <p:cNvPr id="7179" name="Rectangle 10">
              <a:hlinkClick r:id="rId10" action="ppaction://hlinksldjump"/>
            </p:cNvPr>
            <p:cNvSpPr>
              <a:spLocks noChangeArrowheads="1"/>
            </p:cNvSpPr>
            <p:nvPr/>
          </p:nvSpPr>
          <p:spPr bwMode="auto">
            <a:xfrm>
              <a:off x="717768" y="3478072"/>
              <a:ext cx="1838008" cy="461943"/>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Text study</a:t>
              </a:r>
            </a:p>
          </p:txBody>
        </p:sp>
        <p:sp>
          <p:nvSpPr>
            <p:cNvPr id="7180" name="Rectangle 14">
              <a:hlinkClick r:id="rId4" action="ppaction://hlinksldjump"/>
            </p:cNvPr>
            <p:cNvSpPr>
              <a:spLocks noChangeArrowheads="1"/>
            </p:cNvSpPr>
            <p:nvPr/>
          </p:nvSpPr>
          <p:spPr bwMode="auto">
            <a:xfrm>
              <a:off x="752725" y="4119396"/>
              <a:ext cx="3171203" cy="461646"/>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Language application</a:t>
              </a:r>
            </a:p>
          </p:txBody>
        </p:sp>
        <p:sp>
          <p:nvSpPr>
            <p:cNvPr id="7181" name="TextBox 28">
              <a:hlinkClick r:id="rId11" action="ppaction://hlinksldjump"/>
            </p:cNvPr>
            <p:cNvSpPr txBox="1">
              <a:spLocks noChangeArrowheads="1"/>
            </p:cNvSpPr>
            <p:nvPr/>
          </p:nvSpPr>
          <p:spPr bwMode="auto">
            <a:xfrm>
              <a:off x="755576" y="4752783"/>
              <a:ext cx="1942790" cy="577850"/>
            </a:xfrm>
            <a:prstGeom prst="rect">
              <a:avLst/>
            </a:prstGeom>
            <a:noFill/>
            <a:ln w="9525">
              <a:noFill/>
              <a:miter lim="800000"/>
              <a:headEnd/>
              <a:tailEnd/>
            </a:ln>
          </p:spPr>
          <p:txBody>
            <a:bodyPr>
              <a:spAutoFit/>
            </a:bodyPr>
            <a:lstStyle/>
            <a:p>
              <a:pPr eaLnBrk="0" hangingPunct="0">
                <a:lnSpc>
                  <a:spcPct val="150000"/>
                </a:lnSpc>
              </a:pPr>
              <a:r>
                <a:rPr lang="en-US" altLang="zh-CN" sz="2400">
                  <a:solidFill>
                    <a:srgbClr val="000000"/>
                  </a:solidFill>
                  <a:latin typeface="Helvetica" pitchFamily="34" charset="0"/>
                </a:rPr>
                <a:t>Summary</a:t>
              </a:r>
            </a:p>
          </p:txBody>
        </p:sp>
      </p:grpSp>
      <p:pic>
        <p:nvPicPr>
          <p:cNvPr id="7187" name="Picture 19"/>
          <p:cNvPicPr>
            <a:picLocks noChangeAspect="1" noChangeArrowheads="1"/>
          </p:cNvPicPr>
          <p:nvPr/>
        </p:nvPicPr>
        <p:blipFill>
          <a:blip r:embed="rId12"/>
          <a:srcRect/>
          <a:stretch>
            <a:fillRect/>
          </a:stretch>
        </p:blipFill>
        <p:spPr bwMode="auto">
          <a:xfrm>
            <a:off x="4602163" y="2636838"/>
            <a:ext cx="4191000" cy="2792412"/>
          </a:xfrm>
          <a:prstGeom prst="rect">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p:cNvPicPr>
            <a:picLocks noChangeAspect="1" noChangeArrowheads="1"/>
          </p:cNvPicPr>
          <p:nvPr/>
        </p:nvPicPr>
        <p:blipFill>
          <a:blip r:embed="rId3"/>
          <a:srcRect/>
          <a:stretch>
            <a:fillRect/>
          </a:stretch>
        </p:blipFill>
        <p:spPr bwMode="auto">
          <a:xfrm>
            <a:off x="12700" y="1285875"/>
            <a:ext cx="8988425" cy="5553075"/>
          </a:xfrm>
          <a:prstGeom prst="rect">
            <a:avLst/>
          </a:prstGeom>
          <a:noFill/>
          <a:ln w="9525" algn="ctr">
            <a:noFill/>
            <a:miter lim="800000"/>
            <a:headEnd/>
            <a:tailEnd/>
          </a:ln>
        </p:spPr>
      </p:pic>
      <p:sp>
        <p:nvSpPr>
          <p:cNvPr id="44035"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44039" name="矩形 18"/>
          <p:cNvSpPr>
            <a:spLocks noChangeArrowheads="1"/>
          </p:cNvSpPr>
          <p:nvPr/>
        </p:nvSpPr>
        <p:spPr bwMode="auto">
          <a:xfrm>
            <a:off x="1258888" y="2398713"/>
            <a:ext cx="6313487" cy="368300"/>
          </a:xfrm>
          <a:prstGeom prst="rect">
            <a:avLst/>
          </a:prstGeom>
          <a:noFill/>
          <a:ln w="9525">
            <a:noFill/>
            <a:miter lim="800000"/>
            <a:headEnd/>
            <a:tailEnd/>
          </a:ln>
        </p:spPr>
        <p:txBody>
          <a:bodyPr>
            <a:spAutoFit/>
          </a:bodyPr>
          <a:lstStyle/>
          <a:p>
            <a:pPr eaLnBrk="0" hangingPunct="0"/>
            <a:endParaRPr lang="en-US" altLang="zh-CN" b="1">
              <a:solidFill>
                <a:srgbClr val="0070C0"/>
              </a:solidFill>
              <a:latin typeface="Helvetica" pitchFamily="34" charset="0"/>
              <a:ea typeface="Helvetica Neue"/>
              <a:cs typeface="Helvetica Neue"/>
            </a:endParaRPr>
          </a:p>
        </p:txBody>
      </p:sp>
      <p:sp>
        <p:nvSpPr>
          <p:cNvPr id="44040" name="矩形 19"/>
          <p:cNvSpPr>
            <a:spLocks noChangeArrowheads="1"/>
          </p:cNvSpPr>
          <p:nvPr/>
        </p:nvSpPr>
        <p:spPr bwMode="auto">
          <a:xfrm>
            <a:off x="1000125" y="2214563"/>
            <a:ext cx="5929313" cy="3341687"/>
          </a:xfrm>
          <a:prstGeom prst="rect">
            <a:avLst/>
          </a:prstGeom>
          <a:noFill/>
          <a:ln w="9525">
            <a:noFill/>
            <a:miter lim="800000"/>
            <a:headEnd/>
            <a:tailEnd/>
          </a:ln>
        </p:spPr>
        <p:txBody>
          <a:bodyPr>
            <a:spAutoFit/>
          </a:bodyPr>
          <a:lstStyle/>
          <a:p>
            <a:pPr algn="just">
              <a:lnSpc>
                <a:spcPct val="110000"/>
              </a:lnSpc>
            </a:pPr>
            <a:r>
              <a:rPr kumimoji="1" lang="en-US" altLang="zh-CN" sz="2400" b="1">
                <a:solidFill>
                  <a:srgbClr val="0070C0"/>
                </a:solidFill>
                <a:latin typeface="Helvetica" pitchFamily="34" charset="0"/>
              </a:rPr>
              <a:t>Swimming through fear</a:t>
            </a:r>
          </a:p>
          <a:p>
            <a:pPr algn="just">
              <a:lnSpc>
                <a:spcPct val="110000"/>
              </a:lnSpc>
            </a:pPr>
            <a:endParaRPr lang="en-US" altLang="zh-CN" sz="2400">
              <a:latin typeface="Helvetica" pitchFamily="34" charset="0"/>
            </a:endParaRPr>
          </a:p>
          <a:p>
            <a:pPr algn="just">
              <a:lnSpc>
                <a:spcPct val="110000"/>
              </a:lnSpc>
            </a:pPr>
            <a:r>
              <a:rPr lang="en-US" altLang="zh-CN" sz="2400">
                <a:latin typeface="Helvetica" pitchFamily="34" charset="0"/>
              </a:rPr>
              <a:t>      On a tour of France, I saw the Mediterranean Sea, but the rip currents __________ me. And it reminded me that I developed ______________ due to the experience of last summer and since then, the fear wouldn’t _________.</a:t>
            </a:r>
            <a:endParaRPr kumimoji="1" lang="en-US" altLang="zh-CN" sz="2400">
              <a:latin typeface="Helvetica" pitchFamily="34" charset="0"/>
            </a:endParaRPr>
          </a:p>
        </p:txBody>
      </p:sp>
      <p:sp>
        <p:nvSpPr>
          <p:cNvPr id="21" name="右箭头 20">
            <a:hlinkClick r:id="" action="ppaction://hlinkshowjump?jump=nextslide"/>
          </p:cNvPr>
          <p:cNvSpPr/>
          <p:nvPr/>
        </p:nvSpPr>
        <p:spPr>
          <a:xfrm>
            <a:off x="5843634" y="560498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27" name="矩形 26"/>
          <p:cNvSpPr>
            <a:spLocks noChangeArrowheads="1"/>
          </p:cNvSpPr>
          <p:nvPr/>
        </p:nvSpPr>
        <p:spPr bwMode="auto">
          <a:xfrm>
            <a:off x="1181100" y="3830638"/>
            <a:ext cx="1357313" cy="461962"/>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scared</a:t>
            </a:r>
            <a:endParaRPr lang="zh-CN" altLang="en-US" sz="2400" b="1">
              <a:solidFill>
                <a:srgbClr val="0070C0"/>
              </a:solidFill>
              <a:latin typeface="Helvetica" pitchFamily="34" charset="0"/>
            </a:endParaRPr>
          </a:p>
        </p:txBody>
      </p:sp>
      <p:sp>
        <p:nvSpPr>
          <p:cNvPr id="28" name="矩形 27"/>
          <p:cNvSpPr>
            <a:spLocks noChangeArrowheads="1"/>
          </p:cNvSpPr>
          <p:nvPr/>
        </p:nvSpPr>
        <p:spPr bwMode="auto">
          <a:xfrm>
            <a:off x="2987675" y="4252913"/>
            <a:ext cx="2305050" cy="461962"/>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a fear of water</a:t>
            </a:r>
            <a:endParaRPr lang="zh-CN" altLang="en-US" sz="2400" b="1">
              <a:solidFill>
                <a:srgbClr val="0070C0"/>
              </a:solidFill>
              <a:latin typeface="Helvetica" pitchFamily="34" charset="0"/>
            </a:endParaRPr>
          </a:p>
        </p:txBody>
      </p:sp>
      <p:sp>
        <p:nvSpPr>
          <p:cNvPr id="29" name="矩形 28"/>
          <p:cNvSpPr>
            <a:spLocks noChangeArrowheads="1"/>
          </p:cNvSpPr>
          <p:nvPr/>
        </p:nvSpPr>
        <p:spPr bwMode="auto">
          <a:xfrm>
            <a:off x="3425825" y="5013325"/>
            <a:ext cx="1428750" cy="461963"/>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recede</a:t>
            </a:r>
            <a:endParaRPr lang="zh-CN" altLang="en-US" sz="2400" b="1">
              <a:solidFill>
                <a:srgbClr val="0070C0"/>
              </a:solidFill>
              <a:latin typeface="Helvetica" pitchFamily="34" charset="0"/>
            </a:endParaRPr>
          </a:p>
        </p:txBody>
      </p:sp>
      <p:grpSp>
        <p:nvGrpSpPr>
          <p:cNvPr id="44046" name="组合 11"/>
          <p:cNvGrpSpPr>
            <a:grpSpLocks/>
          </p:cNvGrpSpPr>
          <p:nvPr/>
        </p:nvGrpSpPr>
        <p:grpSpPr bwMode="auto">
          <a:xfrm>
            <a:off x="-14288" y="-26988"/>
            <a:ext cx="8416926" cy="1152526"/>
            <a:chOff x="-14288" y="-27384"/>
            <a:chExt cx="8416678" cy="1152525"/>
          </a:xfrm>
        </p:grpSpPr>
        <p:sp>
          <p:nvSpPr>
            <p:cNvPr id="14" name="TextBox 13"/>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4048"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16" name="TextBox 15">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p:cNvPicPr>
            <a:picLocks noChangeAspect="1" noChangeArrowheads="1"/>
          </p:cNvPicPr>
          <p:nvPr/>
        </p:nvPicPr>
        <p:blipFill>
          <a:blip r:embed="rId3"/>
          <a:srcRect/>
          <a:stretch>
            <a:fillRect/>
          </a:stretch>
        </p:blipFill>
        <p:spPr bwMode="auto">
          <a:xfrm>
            <a:off x="155575" y="1304925"/>
            <a:ext cx="8988425" cy="5553075"/>
          </a:xfrm>
          <a:prstGeom prst="rect">
            <a:avLst/>
          </a:prstGeom>
          <a:noFill/>
          <a:ln w="9525" algn="ctr">
            <a:noFill/>
            <a:miter lim="800000"/>
            <a:headEnd/>
            <a:tailEnd/>
          </a:ln>
        </p:spPr>
      </p:pic>
      <p:sp>
        <p:nvSpPr>
          <p:cNvPr id="45059" name="TextBox 19"/>
          <p:cNvSpPr txBox="1">
            <a:spLocks noChangeArrowheads="1"/>
          </p:cNvSpPr>
          <p:nvPr/>
        </p:nvSpPr>
        <p:spPr bwMode="auto">
          <a:xfrm>
            <a:off x="1258888" y="1243013"/>
            <a:ext cx="1800225" cy="400050"/>
          </a:xfrm>
          <a:prstGeom prst="rect">
            <a:avLst/>
          </a:prstGeom>
          <a:noFill/>
          <a:ln w="9525">
            <a:noFill/>
            <a:miter lim="800000"/>
            <a:headEnd/>
            <a:tailEnd/>
          </a:ln>
        </p:spPr>
        <p:txBody>
          <a:bodyPr>
            <a:spAutoFit/>
          </a:bodyPr>
          <a:lstStyle/>
          <a:p>
            <a:endParaRPr lang="zh-CN" altLang="en-US" sz="2000" b="1">
              <a:latin typeface="Helvetica" pitchFamily="34" charset="0"/>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45063" name="矩形 18"/>
          <p:cNvSpPr>
            <a:spLocks noChangeArrowheads="1"/>
          </p:cNvSpPr>
          <p:nvPr/>
        </p:nvSpPr>
        <p:spPr bwMode="auto">
          <a:xfrm>
            <a:off x="1303338" y="2457450"/>
            <a:ext cx="6313487" cy="461963"/>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pitchFamily="34" charset="0"/>
              <a:ea typeface="Helvetica Neue"/>
              <a:cs typeface="Helvetica Neue"/>
            </a:endParaRPr>
          </a:p>
        </p:txBody>
      </p:sp>
      <p:sp>
        <p:nvSpPr>
          <p:cNvPr id="45064" name="矩形 19"/>
          <p:cNvSpPr>
            <a:spLocks noChangeArrowheads="1"/>
          </p:cNvSpPr>
          <p:nvPr/>
        </p:nvSpPr>
        <p:spPr bwMode="auto">
          <a:xfrm>
            <a:off x="1000125" y="1989138"/>
            <a:ext cx="5857875" cy="4154487"/>
          </a:xfrm>
          <a:prstGeom prst="rect">
            <a:avLst/>
          </a:prstGeom>
          <a:noFill/>
          <a:ln w="9525">
            <a:noFill/>
            <a:miter lim="800000"/>
            <a:headEnd/>
            <a:tailEnd/>
          </a:ln>
        </p:spPr>
        <p:txBody>
          <a:bodyPr>
            <a:spAutoFit/>
          </a:bodyPr>
          <a:lstStyle/>
          <a:p>
            <a:pPr algn="just"/>
            <a:r>
              <a:rPr lang="en-US" altLang="zh-CN" sz="2400">
                <a:latin typeface="Helvetica" pitchFamily="34" charset="0"/>
              </a:rPr>
              <a:t>When I saw a boy drowning amid the waves, I was in a _______ and __________ struggle whether I should save him because I was extremely _________ water. After my fierce struggle, I made the single big decision: to _______________ the water. I finally reached the boy and had him under control; but when I swam back toward shore, the rip current was ________________ us out to sea.</a:t>
            </a:r>
            <a:endParaRPr kumimoji="1" lang="zh-CN" altLang="en-US" sz="2400">
              <a:latin typeface="Helvetica" pitchFamily="34" charset="0"/>
            </a:endParaRPr>
          </a:p>
        </p:txBody>
      </p:sp>
      <p:sp>
        <p:nvSpPr>
          <p:cNvPr id="31" name="右箭头 30">
            <a:hlinkClick r:id="" action="ppaction://hlinkshowjump?jump=nextslide"/>
          </p:cNvPr>
          <p:cNvSpPr/>
          <p:nvPr/>
        </p:nvSpPr>
        <p:spPr>
          <a:xfrm>
            <a:off x="5957900" y="599244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17" name="内容占位符 2"/>
          <p:cNvSpPr txBox="1">
            <a:spLocks/>
          </p:cNvSpPr>
          <p:nvPr/>
        </p:nvSpPr>
        <p:spPr>
          <a:xfrm flipH="1">
            <a:off x="4249738" y="2357438"/>
            <a:ext cx="2143125" cy="461962"/>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mental</a:t>
            </a:r>
            <a:endParaRPr lang="zh-CN" altLang="en-US" sz="2400" b="1" kern="0" dirty="0">
              <a:solidFill>
                <a:srgbClr val="0070C0"/>
              </a:solidFill>
              <a:latin typeface="Helvetica"/>
              <a:ea typeface="楷体_GB2312" pitchFamily="49" charset="-122"/>
            </a:endParaRPr>
          </a:p>
        </p:txBody>
      </p:sp>
      <p:sp>
        <p:nvSpPr>
          <p:cNvPr id="24" name="内容占位符 2"/>
          <p:cNvSpPr txBox="1">
            <a:spLocks/>
          </p:cNvSpPr>
          <p:nvPr/>
        </p:nvSpPr>
        <p:spPr>
          <a:xfrm>
            <a:off x="941388" y="2725738"/>
            <a:ext cx="1847850" cy="500062"/>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emotional</a:t>
            </a:r>
            <a:endParaRPr lang="zh-CN" altLang="en-US" sz="2400" b="1" kern="0" dirty="0">
              <a:solidFill>
                <a:srgbClr val="0070C0"/>
              </a:solidFill>
              <a:latin typeface="Helvetica"/>
              <a:ea typeface="楷体_GB2312" pitchFamily="49" charset="-122"/>
            </a:endParaRPr>
          </a:p>
        </p:txBody>
      </p:sp>
      <p:sp>
        <p:nvSpPr>
          <p:cNvPr id="25" name="内容占位符 2"/>
          <p:cNvSpPr txBox="1">
            <a:spLocks/>
          </p:cNvSpPr>
          <p:nvPr/>
        </p:nvSpPr>
        <p:spPr>
          <a:xfrm>
            <a:off x="857250" y="4195763"/>
            <a:ext cx="3068638" cy="519112"/>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threw myself into</a:t>
            </a:r>
            <a:endParaRPr lang="zh-CN" altLang="en-US" sz="2400" b="1" kern="0" dirty="0">
              <a:solidFill>
                <a:srgbClr val="0070C0"/>
              </a:solidFill>
              <a:latin typeface="Helvetica"/>
              <a:ea typeface="楷体_GB2312" pitchFamily="49" charset="-122"/>
            </a:endParaRPr>
          </a:p>
        </p:txBody>
      </p:sp>
      <p:sp>
        <p:nvSpPr>
          <p:cNvPr id="27" name="内容占位符 2"/>
          <p:cNvSpPr txBox="1">
            <a:spLocks/>
          </p:cNvSpPr>
          <p:nvPr/>
        </p:nvSpPr>
        <p:spPr>
          <a:xfrm>
            <a:off x="785813" y="5626100"/>
            <a:ext cx="3255962" cy="500063"/>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forcibly dragging</a:t>
            </a:r>
            <a:endParaRPr lang="zh-CN" altLang="en-US" sz="2400" b="1" kern="0" dirty="0">
              <a:solidFill>
                <a:srgbClr val="0070C0"/>
              </a:solidFill>
              <a:latin typeface="Helvetica"/>
              <a:ea typeface="楷体_GB2312" pitchFamily="49" charset="-122"/>
            </a:endParaRPr>
          </a:p>
        </p:txBody>
      </p:sp>
      <p:sp>
        <p:nvSpPr>
          <p:cNvPr id="28" name="内容占位符 2"/>
          <p:cNvSpPr txBox="1">
            <a:spLocks/>
          </p:cNvSpPr>
          <p:nvPr/>
        </p:nvSpPr>
        <p:spPr>
          <a:xfrm>
            <a:off x="500063" y="3440113"/>
            <a:ext cx="2714625" cy="500062"/>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terrified of</a:t>
            </a:r>
            <a:endParaRPr lang="zh-CN" altLang="en-US" sz="2400" b="1" kern="0" dirty="0">
              <a:solidFill>
                <a:srgbClr val="0070C0"/>
              </a:solidFill>
              <a:latin typeface="Helvetica"/>
              <a:ea typeface="楷体_GB2312" pitchFamily="49" charset="-122"/>
            </a:endParaRPr>
          </a:p>
        </p:txBody>
      </p:sp>
      <p:grpSp>
        <p:nvGrpSpPr>
          <p:cNvPr id="45072" name="组合 11"/>
          <p:cNvGrpSpPr>
            <a:grpSpLocks/>
          </p:cNvGrpSpPr>
          <p:nvPr/>
        </p:nvGrpSpPr>
        <p:grpSpPr bwMode="auto">
          <a:xfrm>
            <a:off x="-14288" y="-26988"/>
            <a:ext cx="8416926" cy="1152526"/>
            <a:chOff x="-14288" y="-27384"/>
            <a:chExt cx="8416678" cy="1152525"/>
          </a:xfrm>
        </p:grpSpPr>
        <p:sp>
          <p:nvSpPr>
            <p:cNvPr id="16" name="TextBox 15"/>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5074" name="Picture 2"/>
            <p:cNvPicPr>
              <a:picLocks noChangeAspect="1" noChangeArrowheads="1"/>
            </p:cNvPicPr>
            <p:nvPr/>
          </p:nvPicPr>
          <p:blipFill>
            <a:blip r:embed="rId4"/>
            <a:srcRect/>
            <a:stretch>
              <a:fillRect/>
            </a:stretch>
          </p:blipFill>
          <p:spPr bwMode="auto">
            <a:xfrm>
              <a:off x="-14288" y="-27384"/>
              <a:ext cx="4394201" cy="1152525"/>
            </a:xfrm>
            <a:prstGeom prst="rect">
              <a:avLst/>
            </a:prstGeom>
            <a:noFill/>
            <a:ln w="9525">
              <a:noFill/>
              <a:miter lim="800000"/>
              <a:headEnd/>
              <a:tailEnd/>
            </a:ln>
          </p:spPr>
        </p:pic>
        <p:sp>
          <p:nvSpPr>
            <p:cNvPr id="19" name="TextBox 18">
              <a:hlinkClick r:id="rId5"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noChangeArrowheads="1"/>
          </p:cNvPicPr>
          <p:nvPr/>
        </p:nvPicPr>
        <p:blipFill>
          <a:blip r:embed="rId3"/>
          <a:srcRect/>
          <a:stretch>
            <a:fillRect/>
          </a:stretch>
        </p:blipFill>
        <p:spPr bwMode="auto">
          <a:xfrm>
            <a:off x="12700" y="1285875"/>
            <a:ext cx="8988425" cy="5553075"/>
          </a:xfrm>
          <a:prstGeom prst="rect">
            <a:avLst/>
          </a:prstGeom>
          <a:noFill/>
          <a:ln w="9525" algn="ctr">
            <a:noFill/>
            <a:miter lim="800000"/>
            <a:headEnd/>
            <a:tailEnd/>
          </a:ln>
        </p:spPr>
      </p:pic>
      <p:sp>
        <p:nvSpPr>
          <p:cNvPr id="46083" name="TextBox 19"/>
          <p:cNvSpPr txBox="1">
            <a:spLocks noChangeArrowheads="1"/>
          </p:cNvSpPr>
          <p:nvPr/>
        </p:nvSpPr>
        <p:spPr bwMode="auto">
          <a:xfrm>
            <a:off x="1862138" y="1571625"/>
            <a:ext cx="1800225" cy="461963"/>
          </a:xfrm>
          <a:prstGeom prst="rect">
            <a:avLst/>
          </a:prstGeom>
          <a:noFill/>
          <a:ln w="9525">
            <a:noFill/>
            <a:miter lim="800000"/>
            <a:headEnd/>
            <a:tailEnd/>
          </a:ln>
        </p:spPr>
        <p:txBody>
          <a:bodyPr>
            <a:spAutoFit/>
          </a:bodyPr>
          <a:lstStyle/>
          <a:p>
            <a:endParaRPr lang="zh-CN" altLang="en-US" sz="2400" b="1">
              <a:latin typeface="Helvetica" pitchFamily="34" charset="0"/>
              <a:ea typeface="Helvetica Neue"/>
              <a:cs typeface="Helvetica Neue"/>
            </a:endParaRPr>
          </a:p>
        </p:txBody>
      </p:sp>
      <p:sp>
        <p:nvSpPr>
          <p:cNvPr id="11" name="Rectangle 10"/>
          <p:cNvSpPr/>
          <p:nvPr/>
        </p:nvSpPr>
        <p:spPr>
          <a:xfrm>
            <a:off x="642910" y="184623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zh-CN" altLang="en-US" sz="2400" dirty="0">
              <a:latin typeface="Helvetica"/>
            </a:endParaRPr>
          </a:p>
        </p:txBody>
      </p:sp>
      <p:sp>
        <p:nvSpPr>
          <p:cNvPr id="46087" name="矩形 18"/>
          <p:cNvSpPr>
            <a:spLocks noChangeArrowheads="1"/>
          </p:cNvSpPr>
          <p:nvPr/>
        </p:nvSpPr>
        <p:spPr bwMode="auto">
          <a:xfrm>
            <a:off x="1135063" y="2528888"/>
            <a:ext cx="6313487" cy="461962"/>
          </a:xfrm>
          <a:prstGeom prst="rect">
            <a:avLst/>
          </a:prstGeom>
          <a:noFill/>
          <a:ln w="9525">
            <a:noFill/>
            <a:miter lim="800000"/>
            <a:headEnd/>
            <a:tailEnd/>
          </a:ln>
        </p:spPr>
        <p:txBody>
          <a:bodyPr>
            <a:spAutoFit/>
          </a:bodyPr>
          <a:lstStyle/>
          <a:p>
            <a:pPr eaLnBrk="0" hangingPunct="0"/>
            <a:endParaRPr lang="en-US" altLang="zh-CN" sz="2400" b="1">
              <a:solidFill>
                <a:srgbClr val="0070C0"/>
              </a:solidFill>
              <a:latin typeface="Helvetica" pitchFamily="34" charset="0"/>
              <a:ea typeface="Helvetica Neue"/>
              <a:cs typeface="Helvetica Neue"/>
            </a:endParaRPr>
          </a:p>
        </p:txBody>
      </p:sp>
      <p:sp>
        <p:nvSpPr>
          <p:cNvPr id="46088" name="矩形 19"/>
          <p:cNvSpPr>
            <a:spLocks noChangeArrowheads="1"/>
          </p:cNvSpPr>
          <p:nvPr/>
        </p:nvSpPr>
        <p:spPr bwMode="auto">
          <a:xfrm>
            <a:off x="1000125" y="2295525"/>
            <a:ext cx="5983288" cy="3416300"/>
          </a:xfrm>
          <a:prstGeom prst="rect">
            <a:avLst/>
          </a:prstGeom>
          <a:noFill/>
          <a:ln w="9525">
            <a:noFill/>
            <a:miter lim="800000"/>
            <a:headEnd/>
            <a:tailEnd/>
          </a:ln>
        </p:spPr>
        <p:txBody>
          <a:bodyPr>
            <a:spAutoFit/>
          </a:bodyPr>
          <a:lstStyle/>
          <a:p>
            <a:pPr algn="just">
              <a:lnSpc>
                <a:spcPct val="150000"/>
              </a:lnSpc>
            </a:pPr>
            <a:r>
              <a:rPr lang="en-US" altLang="zh-CN" sz="2400">
                <a:latin typeface="Helvetica" pitchFamily="34" charset="0"/>
              </a:rPr>
              <a:t>I tried to remember how to escape from a rip current, and with that, I slowly ____________ to safety, thus __________ my inner fear of water as well. I was _______ and ______ in a moment of _______ and _________.</a:t>
            </a:r>
          </a:p>
        </p:txBody>
      </p:sp>
      <p:sp>
        <p:nvSpPr>
          <p:cNvPr id="16" name="内容占位符 2"/>
          <p:cNvSpPr txBox="1">
            <a:spLocks/>
          </p:cNvSpPr>
          <p:nvPr/>
        </p:nvSpPr>
        <p:spPr>
          <a:xfrm>
            <a:off x="568325" y="3492500"/>
            <a:ext cx="3121025" cy="500063"/>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made my way</a:t>
            </a:r>
            <a:endParaRPr lang="zh-CN" altLang="en-US" sz="2400" b="1" kern="0" dirty="0">
              <a:solidFill>
                <a:srgbClr val="0070C0"/>
              </a:solidFill>
              <a:latin typeface="Helvetica"/>
              <a:ea typeface="楷体_GB2312" pitchFamily="49" charset="-122"/>
            </a:endParaRPr>
          </a:p>
        </p:txBody>
      </p:sp>
      <p:sp>
        <p:nvSpPr>
          <p:cNvPr id="17" name="内容占位符 2"/>
          <p:cNvSpPr txBox="1">
            <a:spLocks/>
          </p:cNvSpPr>
          <p:nvPr/>
        </p:nvSpPr>
        <p:spPr>
          <a:xfrm>
            <a:off x="5127625" y="3482975"/>
            <a:ext cx="1900238" cy="500063"/>
          </a:xfrm>
          <a:prstGeom prst="rect">
            <a:avLst/>
          </a:prstGeom>
          <a:noFill/>
          <a:ln>
            <a:noFill/>
          </a:ln>
        </p:spPr>
        <p:txBody>
          <a:bodyPr/>
          <a:lstStyle/>
          <a:p>
            <a:pPr algn="ctr" fontAlgn="auto">
              <a:spcBef>
                <a:spcPts val="0"/>
              </a:spcBef>
              <a:spcAft>
                <a:spcPts val="0"/>
              </a:spcAft>
              <a:defRPr/>
            </a:pPr>
            <a:r>
              <a:rPr lang="en-US" altLang="zh-CN" sz="2400" b="1" kern="0" dirty="0">
                <a:solidFill>
                  <a:srgbClr val="0070C0"/>
                </a:solidFill>
                <a:latin typeface="Helvetica"/>
                <a:ea typeface="楷体_GB2312" pitchFamily="49" charset="-122"/>
              </a:rPr>
              <a:t>conquering</a:t>
            </a:r>
            <a:endParaRPr lang="zh-CN" altLang="en-US" sz="2400" b="1" kern="0" dirty="0">
              <a:solidFill>
                <a:srgbClr val="0070C0"/>
              </a:solidFill>
              <a:latin typeface="Helvetica"/>
              <a:ea typeface="楷体_GB2312" pitchFamily="49" charset="-122"/>
            </a:endParaRPr>
          </a:p>
        </p:txBody>
      </p:sp>
      <p:sp>
        <p:nvSpPr>
          <p:cNvPr id="18" name="矩形 17"/>
          <p:cNvSpPr>
            <a:spLocks noChangeArrowheads="1"/>
          </p:cNvSpPr>
          <p:nvPr/>
        </p:nvSpPr>
        <p:spPr bwMode="auto">
          <a:xfrm rot="10800000" flipV="1">
            <a:off x="1071563" y="4572000"/>
            <a:ext cx="1333500" cy="461963"/>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relaxed</a:t>
            </a:r>
            <a:endParaRPr lang="zh-CN" altLang="en-US" sz="2400" b="1">
              <a:solidFill>
                <a:srgbClr val="0070C0"/>
              </a:solidFill>
              <a:latin typeface="Helvetica" pitchFamily="34" charset="0"/>
            </a:endParaRPr>
          </a:p>
        </p:txBody>
      </p:sp>
      <p:sp>
        <p:nvSpPr>
          <p:cNvPr id="21" name="矩形 20"/>
          <p:cNvSpPr>
            <a:spLocks noChangeArrowheads="1"/>
          </p:cNvSpPr>
          <p:nvPr/>
        </p:nvSpPr>
        <p:spPr bwMode="auto">
          <a:xfrm>
            <a:off x="3282950" y="4586288"/>
            <a:ext cx="1192213" cy="461962"/>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happy</a:t>
            </a:r>
            <a:endParaRPr lang="zh-CN" altLang="en-US" sz="2400" b="1">
              <a:solidFill>
                <a:srgbClr val="0070C0"/>
              </a:solidFill>
              <a:latin typeface="Helvetica" pitchFamily="34" charset="0"/>
            </a:endParaRPr>
          </a:p>
        </p:txBody>
      </p:sp>
      <p:sp>
        <p:nvSpPr>
          <p:cNvPr id="29" name="矩形 28"/>
          <p:cNvSpPr>
            <a:spLocks noChangeArrowheads="1"/>
          </p:cNvSpPr>
          <p:nvPr/>
        </p:nvSpPr>
        <p:spPr bwMode="auto">
          <a:xfrm>
            <a:off x="1042988" y="5143500"/>
            <a:ext cx="1320800" cy="461963"/>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triumph</a:t>
            </a:r>
            <a:endParaRPr lang="zh-CN" altLang="en-US" sz="2400" b="1">
              <a:solidFill>
                <a:srgbClr val="0070C0"/>
              </a:solidFill>
              <a:latin typeface="Helvetica" pitchFamily="34" charset="0"/>
            </a:endParaRPr>
          </a:p>
        </p:txBody>
      </p:sp>
      <p:sp>
        <p:nvSpPr>
          <p:cNvPr id="30" name="矩形 29"/>
          <p:cNvSpPr>
            <a:spLocks noChangeArrowheads="1"/>
          </p:cNvSpPr>
          <p:nvPr/>
        </p:nvSpPr>
        <p:spPr bwMode="auto">
          <a:xfrm>
            <a:off x="2981325" y="5157788"/>
            <a:ext cx="1517650" cy="460375"/>
          </a:xfrm>
          <a:prstGeom prst="rect">
            <a:avLst/>
          </a:prstGeom>
          <a:noFill/>
          <a:ln w="9525">
            <a:noFill/>
            <a:miter lim="800000"/>
            <a:headEnd/>
            <a:tailEnd/>
          </a:ln>
        </p:spPr>
        <p:txBody>
          <a:bodyPr>
            <a:spAutoFit/>
          </a:bodyPr>
          <a:lstStyle/>
          <a:p>
            <a:r>
              <a:rPr lang="en-US" altLang="zh-CN" sz="2400" b="1">
                <a:solidFill>
                  <a:srgbClr val="0070C0"/>
                </a:solidFill>
                <a:latin typeface="Helvetica" pitchFamily="34" charset="0"/>
              </a:rPr>
              <a:t>salvation</a:t>
            </a:r>
            <a:endParaRPr lang="zh-CN" altLang="en-US" sz="2400" b="1">
              <a:solidFill>
                <a:srgbClr val="0070C0"/>
              </a:solidFill>
              <a:latin typeface="Helvetica" pitchFamily="34" charset="0"/>
            </a:endParaRPr>
          </a:p>
        </p:txBody>
      </p:sp>
      <p:pic>
        <p:nvPicPr>
          <p:cNvPr id="46095"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46096" name="组合 11"/>
          <p:cNvGrpSpPr>
            <a:grpSpLocks/>
          </p:cNvGrpSpPr>
          <p:nvPr/>
        </p:nvGrpSpPr>
        <p:grpSpPr bwMode="auto">
          <a:xfrm>
            <a:off x="-14288" y="-26988"/>
            <a:ext cx="8416926" cy="1152526"/>
            <a:chOff x="-14288" y="-27384"/>
            <a:chExt cx="8416678" cy="1152525"/>
          </a:xfrm>
        </p:grpSpPr>
        <p:sp>
          <p:nvSpPr>
            <p:cNvPr id="19" name="TextBox 18"/>
            <p:cNvSpPr txBox="1">
              <a:spLocks noChangeArrowheads="1"/>
            </p:cNvSpPr>
            <p:nvPr/>
          </p:nvSpPr>
          <p:spPr bwMode="auto">
            <a:xfrm>
              <a:off x="4571865" y="548879"/>
              <a:ext cx="3830525" cy="461963"/>
            </a:xfrm>
            <a:prstGeom prst="rect">
              <a:avLst/>
            </a:prstGeom>
            <a:noFill/>
            <a:ln w="9525">
              <a:noFill/>
              <a:miter lim="800000"/>
              <a:headEnd/>
              <a:tailEnd/>
            </a:ln>
          </p:spPr>
          <p:txBody>
            <a:bodyPr>
              <a:spAutoFit/>
            </a:bodyPr>
            <a:lstStyle/>
            <a:p>
              <a:pPr>
                <a:defRPr/>
              </a:pPr>
              <a:r>
                <a:rPr lang="en-US" altLang="zh-CN" sz="2400" b="1" kern="0" dirty="0">
                  <a:solidFill>
                    <a:schemeClr val="accent6">
                      <a:lumMod val="75000"/>
                    </a:schemeClr>
                  </a:solidFill>
                  <a:effectLst>
                    <a:outerShdw blurRad="38100" dist="38100" dir="2700000" algn="tl">
                      <a:srgbClr val="000000">
                        <a:alpha val="43137"/>
                      </a:srgbClr>
                    </a:outerShdw>
                  </a:effectLst>
                  <a:latin typeface="Helvetica"/>
                </a:rPr>
                <a:t>Summary of the text</a:t>
              </a:r>
              <a:endParaRPr lang="zh-CN" altLang="en-US" sz="2400" b="1" kern="0" dirty="0">
                <a:solidFill>
                  <a:schemeClr val="accent6">
                    <a:lumMod val="75000"/>
                  </a:schemeClr>
                </a:solidFill>
                <a:effectLst>
                  <a:outerShdw blurRad="38100" dist="38100" dir="2700000" algn="tl">
                    <a:srgbClr val="000000">
                      <a:alpha val="43137"/>
                    </a:srgbClr>
                  </a:outerShdw>
                </a:effectLst>
                <a:latin typeface="Helvetica"/>
              </a:endParaRPr>
            </a:p>
          </p:txBody>
        </p:sp>
        <p:pic>
          <p:nvPicPr>
            <p:cNvPr id="46098" name="Picture 2"/>
            <p:cNvPicPr>
              <a:picLocks noChangeAspect="1" noChangeArrowheads="1"/>
            </p:cNvPicPr>
            <p:nvPr/>
          </p:nvPicPr>
          <p:blipFill>
            <a:blip r:embed="rId6"/>
            <a:srcRect/>
            <a:stretch>
              <a:fillRect/>
            </a:stretch>
          </p:blipFill>
          <p:spPr bwMode="auto">
            <a:xfrm>
              <a:off x="-14288" y="-27384"/>
              <a:ext cx="4394201" cy="1152525"/>
            </a:xfrm>
            <a:prstGeom prst="rect">
              <a:avLst/>
            </a:prstGeom>
            <a:noFill/>
            <a:ln w="9525">
              <a:noFill/>
              <a:miter lim="800000"/>
              <a:headEnd/>
              <a:tailEnd/>
            </a:ln>
          </p:spPr>
        </p:pic>
        <p:sp>
          <p:nvSpPr>
            <p:cNvPr id="22" name="TextBox 21">
              <a:hlinkClick r:id="rId7" action="ppaction://hlinksldjump"/>
            </p:cNvPr>
            <p:cNvSpPr txBox="1"/>
            <p:nvPr/>
          </p:nvSpPr>
          <p:spPr>
            <a:xfrm>
              <a:off x="25399" y="466329"/>
              <a:ext cx="3481285"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571500" y="1395413"/>
          <a:ext cx="8215313" cy="4170656"/>
        </p:xfrm>
        <a:graphic>
          <a:graphicData uri="http://schemas.openxmlformats.org/drawingml/2006/table">
            <a:tbl>
              <a:tblPr/>
              <a:tblGrid>
                <a:gridCol w="3929063"/>
                <a:gridCol w="4286250"/>
              </a:tblGrid>
              <a:tr h="487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smtClean="0">
                          <a:ln>
                            <a:noFill/>
                          </a:ln>
                          <a:solidFill>
                            <a:srgbClr val="FFFFFF"/>
                          </a:solidFill>
                          <a:effectLst>
                            <a:outerShdw blurRad="38100" dist="38100" dir="2700000" algn="tl">
                              <a:srgbClr val="000000"/>
                            </a:outerShdw>
                          </a:effectLst>
                          <a:latin typeface="Helvetica" pitchFamily="34" charset="0"/>
                          <a:ea typeface="宋体" pitchFamily="2" charset="-122"/>
                        </a:rPr>
                        <a:t>Practical Phrases</a:t>
                      </a:r>
                      <a:endParaRPr kumimoji="0" lang="zh-CN" altLang="en-US" sz="2600" b="1" i="0" u="none" strike="noStrike" cap="none" normalizeH="0" baseline="0" dirty="0" smtClean="0">
                        <a:ln>
                          <a:noFill/>
                        </a:ln>
                        <a:solidFill>
                          <a:srgbClr val="FFFF00"/>
                        </a:solidFill>
                        <a:effectLst>
                          <a:outerShdw blurRad="38100" dist="38100" dir="2700000" algn="tl">
                            <a:srgbClr val="000000"/>
                          </a:outerShdw>
                        </a:effectLst>
                        <a:latin typeface="Helvetica" pitchFamily="34" charset="0"/>
                        <a:ea typeface="宋体" pitchFamily="2" charset="-122"/>
                      </a:endParaRPr>
                    </a:p>
                  </a:txBody>
                  <a:tcPr marL="91439" marR="9143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FFFFFF"/>
                          </a:solidFill>
                          <a:effectLst>
                            <a:outerShdw blurRad="38100" dist="38100" dir="2700000" algn="tl">
                              <a:srgbClr val="000000"/>
                            </a:outerShdw>
                          </a:effectLst>
                          <a:latin typeface="Helvetica" pitchFamily="34" charset="0"/>
                          <a:ea typeface="宋体" pitchFamily="2" charset="-122"/>
                        </a:rPr>
                        <a:t>Meanings</a:t>
                      </a:r>
                      <a:endParaRPr kumimoji="0" lang="zh-CN" altLang="en-US" sz="2600" b="1" i="0" u="none" strike="noStrike" cap="none" normalizeH="0" baseline="0" smtClean="0">
                        <a:ln>
                          <a:noFill/>
                        </a:ln>
                        <a:solidFill>
                          <a:srgbClr val="FFFF00"/>
                        </a:solidFill>
                        <a:effectLst>
                          <a:outerShdw blurRad="38100" dist="38100" dir="2700000" algn="tl">
                            <a:srgbClr val="000000"/>
                          </a:outerShdw>
                        </a:effectLst>
                        <a:latin typeface="Helvetica" pitchFamily="34" charset="0"/>
                        <a:ea typeface="宋体" pitchFamily="2" charset="-122"/>
                      </a:endParaRPr>
                    </a:p>
                  </a:txBody>
                  <a:tcPr marL="91439" marR="9143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r>
              <a:tr h="469900">
                <a:tc>
                  <a:txBody>
                    <a:bodyPr/>
                    <a:lstStyle/>
                    <a:p>
                      <a:pPr marL="0" marR="0" lvl="0" indent="0"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1 deem </a:t>
                      </a:r>
                      <a:r>
                        <a:rPr kumimoji="0" lang="en-US" altLang="zh-CN" sz="2600" b="0" i="0" u="none" strike="noStrike" kern="1200" cap="none" normalizeH="0" baseline="0" dirty="0" err="1" smtClean="0">
                          <a:ln>
                            <a:noFill/>
                          </a:ln>
                          <a:solidFill>
                            <a:srgbClr val="000000"/>
                          </a:solidFill>
                          <a:effectLst/>
                          <a:latin typeface="Helvetica" pitchFamily="34" charset="0"/>
                          <a:ea typeface="宋体" pitchFamily="2" charset="-122"/>
                          <a:cs typeface="Times New Roman" pitchFamily="18" charset="0"/>
                        </a:rPr>
                        <a:t>sth</a:t>
                      </a: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 important</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just"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认为</a:t>
                      </a:r>
                      <a:r>
                        <a:rPr kumimoji="0" lang="en-US" altLang="zh-CN" sz="2400" b="0" i="0" u="none" strike="noStrike" cap="none" normalizeH="0" baseline="0" smtClean="0">
                          <a:ln>
                            <a:noFill/>
                          </a:ln>
                          <a:solidFill>
                            <a:srgbClr val="000000"/>
                          </a:solidFill>
                          <a:effectLst/>
                          <a:latin typeface="Arial"/>
                          <a:ea typeface="楷体_GB2312" pitchFamily="49" charset="-122"/>
                        </a:rPr>
                        <a:t>……</a:t>
                      </a:r>
                      <a:r>
                        <a:rPr kumimoji="0" lang="zh-CN" altLang="en-US" sz="2400" b="0" i="0" u="none" strike="noStrike" cap="none" normalizeH="0" baseline="0" smtClean="0">
                          <a:ln>
                            <a:noFill/>
                          </a:ln>
                          <a:solidFill>
                            <a:srgbClr val="000000"/>
                          </a:solidFill>
                          <a:effectLst/>
                          <a:latin typeface="楷体_GB2312" pitchFamily="49" charset="-122"/>
                          <a:ea typeface="楷体_GB2312" pitchFamily="49" charset="-122"/>
                        </a:rPr>
                        <a:t>重要</a:t>
                      </a:r>
                      <a:endParaRPr kumimoji="0" lang="zh-CN" sz="2400" b="0" i="0" u="none" strike="noStrike" cap="none" normalizeH="0" baseline="0" smtClean="0">
                        <a:ln>
                          <a:noFill/>
                        </a:ln>
                        <a:solidFill>
                          <a:srgbClr val="000000"/>
                        </a:solidFill>
                        <a:effectLst/>
                        <a:latin typeface="楷体_GB2312" pitchFamily="49" charset="-122"/>
                        <a:ea typeface="楷体_GB2312" pitchFamily="49" charset="-122"/>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r>
              <a:tr h="469900">
                <a:tc>
                  <a:txBody>
                    <a:bodyPr/>
                    <a:lstStyle/>
                    <a:p>
                      <a:pPr marL="0" marR="0" lvl="0" indent="0"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2 pop up</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just"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突然出现；冒出来</a:t>
                      </a: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r>
              <a:tr h="469900">
                <a:tc>
                  <a:txBody>
                    <a:bodyPr/>
                    <a:lstStyle/>
                    <a:p>
                      <a:pPr marL="0" marR="0" lvl="0" indent="0"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3 be paralyzed with</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just"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使丧失思考能力，使呆若木鸡</a:t>
                      </a: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r>
              <a:tr h="469900">
                <a:tc>
                  <a:txBody>
                    <a:bodyPr/>
                    <a:lstStyle/>
                    <a:p>
                      <a:pPr marL="0" marR="0" lvl="0" indent="0"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4 plow through </a:t>
                      </a:r>
                      <a:r>
                        <a:rPr kumimoji="0" lang="en-US" altLang="zh-CN" sz="2600" b="0" i="0" u="none" strike="noStrike" kern="1200" cap="none" normalizeH="0" baseline="0" dirty="0" err="1" smtClean="0">
                          <a:ln>
                            <a:noFill/>
                          </a:ln>
                          <a:solidFill>
                            <a:srgbClr val="000000"/>
                          </a:solidFill>
                          <a:effectLst/>
                          <a:latin typeface="Helvetica" pitchFamily="34" charset="0"/>
                          <a:ea typeface="宋体" pitchFamily="2" charset="-122"/>
                          <a:cs typeface="Times New Roman" pitchFamily="18" charset="0"/>
                        </a:rPr>
                        <a:t>sth</a:t>
                      </a: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just"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艰难费力的通过</a:t>
                      </a: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r>
              <a:tr h="939800">
                <a:tc>
                  <a:txBody>
                    <a:bodyPr/>
                    <a:lstStyle/>
                    <a:p>
                      <a:pPr marL="271463" marR="0" lvl="0" indent="-271463"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5 throw oneself into / at / on / down</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突然猛力地冲进</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扑向</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跳到</a:t>
                      </a:r>
                      <a:r>
                        <a:rPr kumimoji="0" lang="en-US" altLang="zh-CN" sz="2400" b="0" i="0" u="none" strike="noStrike" cap="none" normalizeH="0" baseline="0" smtClean="0">
                          <a:ln>
                            <a:noFill/>
                          </a:ln>
                          <a:solidFill>
                            <a:srgbClr val="000000"/>
                          </a:solidFill>
                          <a:effectLst/>
                          <a:latin typeface="楷体_GB2312" pitchFamily="49" charset="-122"/>
                          <a:ea typeface="楷体_GB2312" pitchFamily="49" charset="-122"/>
                        </a:rPr>
                        <a:t>/</a:t>
                      </a:r>
                      <a:r>
                        <a:rPr kumimoji="0" lang="zh-CN" sz="2400" b="0" i="0" u="none" strike="noStrike" cap="none" normalizeH="0" baseline="0" smtClean="0">
                          <a:ln>
                            <a:noFill/>
                          </a:ln>
                          <a:solidFill>
                            <a:srgbClr val="000000"/>
                          </a:solidFill>
                          <a:effectLst/>
                          <a:latin typeface="楷体_GB2312" pitchFamily="49" charset="-122"/>
                          <a:ea typeface="楷体_GB2312" pitchFamily="49" charset="-122"/>
                        </a:rPr>
                        <a:t>扑倒等</a:t>
                      </a: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r>
              <a:tr h="863600">
                <a:tc>
                  <a:txBody>
                    <a:bodyPr/>
                    <a:lstStyle/>
                    <a:p>
                      <a:pPr marL="0" marR="0" lvl="0" indent="0" algn="just" defTabSz="914400" rtl="0" eaLnBrk="1" fontAlgn="base" latinLnBrk="0" hangingPunct="1">
                        <a:lnSpc>
                          <a:spcPts val="3700"/>
                        </a:lnSpc>
                        <a:spcBef>
                          <a:spcPct val="0"/>
                        </a:spcBef>
                        <a:spcAft>
                          <a:spcPct val="0"/>
                        </a:spcAft>
                        <a:buClrTx/>
                        <a:buSzTx/>
                        <a:buFontTx/>
                        <a:buNone/>
                        <a:tabLst/>
                      </a:pPr>
                      <a:r>
                        <a:rPr kumimoji="0" lang="en-US"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rPr>
                        <a:t>6 make one’s way</a:t>
                      </a:r>
                      <a:endParaRPr kumimoji="0" lang="zh-CN" altLang="zh-CN" sz="2600" b="0" i="0" u="none" strike="noStrike" kern="1200" cap="none" normalizeH="0" baseline="0" dirty="0" smtClean="0">
                        <a:ln>
                          <a:noFill/>
                        </a:ln>
                        <a:solidFill>
                          <a:srgbClr val="000000"/>
                        </a:solidFill>
                        <a:effectLst/>
                        <a:latin typeface="Helvetica" pitchFamily="34" charset="0"/>
                        <a:ea typeface="宋体" pitchFamily="2" charset="-122"/>
                        <a:cs typeface="Times New Roman"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l" defTabSz="914400" rtl="0" eaLnBrk="1" fontAlgn="base" latinLnBrk="0" hangingPunct="1">
                        <a:lnSpc>
                          <a:spcPts val="3400"/>
                        </a:lnSpc>
                        <a:spcBef>
                          <a:spcPct val="0"/>
                        </a:spcBef>
                        <a:spcAft>
                          <a:spcPct val="0"/>
                        </a:spcAft>
                        <a:buClrTx/>
                        <a:buSzTx/>
                        <a:buFontTx/>
                        <a:buNone/>
                        <a:tabLst/>
                      </a:pPr>
                      <a:r>
                        <a:rPr kumimoji="0" lang="zh-CN" sz="2400" b="0" i="0" u="none" strike="noStrike" cap="none" normalizeH="0" baseline="0" dirty="0" smtClean="0">
                          <a:ln>
                            <a:noFill/>
                          </a:ln>
                          <a:solidFill>
                            <a:srgbClr val="000000"/>
                          </a:solidFill>
                          <a:effectLst/>
                          <a:latin typeface="楷体_GB2312" pitchFamily="49" charset="-122"/>
                          <a:ea typeface="楷体_GB2312" pitchFamily="49" charset="-122"/>
                        </a:rPr>
                        <a:t>行进（尤指艰难地，或需要很长时间时）</a:t>
                      </a: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r>
            </a:tbl>
          </a:graphicData>
        </a:graphic>
      </p:graphicFrame>
      <p:grpSp>
        <p:nvGrpSpPr>
          <p:cNvPr id="47133" name="组合 4"/>
          <p:cNvGrpSpPr>
            <a:grpSpLocks/>
          </p:cNvGrpSpPr>
          <p:nvPr/>
        </p:nvGrpSpPr>
        <p:grpSpPr bwMode="auto">
          <a:xfrm>
            <a:off x="1588" y="3175"/>
            <a:ext cx="7115175" cy="1152525"/>
            <a:chOff x="-14288" y="-27384"/>
            <a:chExt cx="7115715" cy="1152525"/>
          </a:xfrm>
        </p:grpSpPr>
        <p:pic>
          <p:nvPicPr>
            <p:cNvPr id="47134"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7" name="TextBox 6">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8" name="矩形 7"/>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srcRect l="7698" t="13989"/>
          <a:stretch>
            <a:fillRect/>
          </a:stretch>
        </p:blipFill>
        <p:spPr bwMode="auto">
          <a:xfrm>
            <a:off x="428625" y="2336800"/>
            <a:ext cx="8296275" cy="4521200"/>
          </a:xfrm>
          <a:prstGeom prst="rect">
            <a:avLst/>
          </a:prstGeom>
          <a:noFill/>
          <a:ln w="9525">
            <a:noFill/>
            <a:miter lim="800000"/>
            <a:headEnd/>
            <a:tailEnd/>
          </a:ln>
        </p:spPr>
      </p:pic>
      <p:sp>
        <p:nvSpPr>
          <p:cNvPr id="8" name="TextBox 7"/>
          <p:cNvSpPr txBox="1">
            <a:spLocks noChangeArrowheads="1"/>
          </p:cNvSpPr>
          <p:nvPr/>
        </p:nvSpPr>
        <p:spPr bwMode="auto">
          <a:xfrm>
            <a:off x="887413" y="1641475"/>
            <a:ext cx="2190750" cy="469900"/>
          </a:xfrm>
          <a:prstGeom prst="rect">
            <a:avLst/>
          </a:prstGeom>
          <a:noFill/>
          <a:ln w="9525">
            <a:noFill/>
            <a:miter lim="800000"/>
            <a:headEnd/>
            <a:tailEnd/>
          </a:ln>
        </p:spPr>
        <p:txBody>
          <a:bodyPr>
            <a:spAutoFit/>
          </a:bodyPr>
          <a:lstStyle/>
          <a:p>
            <a:pPr algn="just" fontAlgn="auto">
              <a:lnSpc>
                <a:spcPts val="3400"/>
              </a:lnSpc>
              <a:spcBef>
                <a:spcPts val="0"/>
              </a:spcBef>
              <a:spcAft>
                <a:spcPts val="0"/>
              </a:spcAft>
              <a:defRPr/>
            </a:pPr>
            <a:r>
              <a:rPr lang="zh-CN" altLang="en-US" sz="2400" b="1" dirty="0">
                <a:latin typeface="楷体_GB2312" pitchFamily="49" charset="-122"/>
                <a:ea typeface="楷体_GB2312" pitchFamily="49" charset="-122"/>
              </a:rPr>
              <a:t>认为</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重要</a:t>
            </a:r>
            <a:endParaRPr lang="zh-CN" altLang="en-US" sz="2400" b="1" kern="100" dirty="0">
              <a:latin typeface="楷体_GB2312" pitchFamily="49" charset="-122"/>
              <a:ea typeface="楷体_GB2312" pitchFamily="49" charset="-122"/>
              <a:cs typeface="Times New Roman"/>
            </a:endParaRPr>
          </a:p>
        </p:txBody>
      </p:sp>
      <p:sp>
        <p:nvSpPr>
          <p:cNvPr id="13" name="文本框 5"/>
          <p:cNvSpPr txBox="1"/>
          <p:nvPr/>
        </p:nvSpPr>
        <p:spPr>
          <a:xfrm>
            <a:off x="952453" y="4396095"/>
            <a:ext cx="3040118"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kumimoji="1" lang="en-US" altLang="zh-CN" sz="2400" dirty="0">
                <a:solidFill>
                  <a:schemeClr val="accent4">
                    <a:lumMod val="10000"/>
                  </a:schemeClr>
                </a:solidFill>
                <a:latin typeface="+mj-lt"/>
                <a:ea typeface="+mn-ea"/>
              </a:rPr>
              <a:t>set your goals/ </a:t>
            </a:r>
            <a:r>
              <a:rPr kumimoji="1" lang="en-US" altLang="zh-CN" sz="2400" dirty="0">
                <a:solidFill>
                  <a:schemeClr val="accent4">
                    <a:lumMod val="10000"/>
                  </a:schemeClr>
                </a:solidFill>
                <a:latin typeface="+mn-lt"/>
                <a:ea typeface="+mn-ea"/>
              </a:rPr>
              <a:t>deem</a:t>
            </a:r>
            <a:r>
              <a:rPr kumimoji="1" lang="en-US" altLang="zh-CN" sz="2400" dirty="0">
                <a:solidFill>
                  <a:schemeClr val="accent4">
                    <a:lumMod val="10000"/>
                  </a:schemeClr>
                </a:solidFill>
                <a:latin typeface="Helvetica" pitchFamily="34" charset="0"/>
                <a:ea typeface="+mn-ea"/>
              </a:rPr>
              <a:t>) </a:t>
            </a:r>
          </a:p>
        </p:txBody>
      </p:sp>
      <p:sp>
        <p:nvSpPr>
          <p:cNvPr id="14" name="TextBox 8"/>
          <p:cNvSpPr txBox="1">
            <a:spLocks noChangeArrowheads="1"/>
          </p:cNvSpPr>
          <p:nvPr/>
        </p:nvSpPr>
        <p:spPr bwMode="auto">
          <a:xfrm>
            <a:off x="1081088" y="4965700"/>
            <a:ext cx="6777037" cy="1200150"/>
          </a:xfrm>
          <a:prstGeom prst="rect">
            <a:avLst/>
          </a:prstGeom>
          <a:noFill/>
          <a:ln w="9525">
            <a:noFill/>
            <a:miter lim="800000"/>
            <a:headEnd/>
            <a:tailEnd/>
          </a:ln>
        </p:spPr>
        <p:txBody>
          <a:bodyPr>
            <a:spAutoFit/>
          </a:bodyPr>
          <a:lstStyle/>
          <a:p>
            <a:pPr algn="just">
              <a:spcBef>
                <a:spcPct val="50000"/>
              </a:spcBef>
            </a:pPr>
            <a:r>
              <a:rPr lang="en-US" altLang="zh-CN" sz="2400">
                <a:latin typeface="Helvetica" pitchFamily="34" charset="0"/>
              </a:rPr>
              <a:t>Don’t set your goals by what other people </a:t>
            </a:r>
            <a:r>
              <a:rPr kumimoji="1" lang="en-US" altLang="zh-CN" sz="2400" b="1" i="1">
                <a:solidFill>
                  <a:srgbClr val="FF6600"/>
                </a:solidFill>
                <a:latin typeface="Helvetica" pitchFamily="34" charset="0"/>
              </a:rPr>
              <a:t>deem</a:t>
            </a:r>
            <a:r>
              <a:rPr lang="en-US" altLang="zh-CN" sz="2400">
                <a:latin typeface="Helvetica" pitchFamily="34" charset="0"/>
              </a:rPr>
              <a:t> </a:t>
            </a:r>
            <a:r>
              <a:rPr kumimoji="1" lang="en-US" altLang="zh-CN" sz="2400" b="1" i="1">
                <a:solidFill>
                  <a:srgbClr val="FF6600"/>
                </a:solidFill>
                <a:latin typeface="Helvetica" pitchFamily="34" charset="0"/>
              </a:rPr>
              <a:t>important.</a:t>
            </a:r>
            <a:r>
              <a:rPr lang="en-US" altLang="zh-CN" sz="2400">
                <a:latin typeface="Helvetica" pitchFamily="34" charset="0"/>
              </a:rPr>
              <a:t> Only you know what is important to you.</a:t>
            </a:r>
            <a:endParaRPr kumimoji="1" lang="en-US" altLang="zh-CN" sz="2400">
              <a:latin typeface="Helvetica" pitchFamily="34" charset="0"/>
            </a:endParaRPr>
          </a:p>
        </p:txBody>
      </p:sp>
      <p:sp>
        <p:nvSpPr>
          <p:cNvPr id="16" name="TextBox 15"/>
          <p:cNvSpPr txBox="1">
            <a:spLocks noChangeArrowheads="1"/>
          </p:cNvSpPr>
          <p:nvPr/>
        </p:nvSpPr>
        <p:spPr bwMode="auto">
          <a:xfrm>
            <a:off x="5643563" y="1641475"/>
            <a:ext cx="3500437" cy="492125"/>
          </a:xfrm>
          <a:prstGeom prst="rect">
            <a:avLst/>
          </a:prstGeom>
          <a:noFill/>
          <a:ln w="9525">
            <a:noFill/>
            <a:miter lim="800000"/>
            <a:headEnd/>
            <a:tailEnd/>
          </a:ln>
        </p:spPr>
        <p:txBody>
          <a:bodyPr>
            <a:spAutoFit/>
          </a:bodyPr>
          <a:lstStyle/>
          <a:p>
            <a:pPr>
              <a:spcBef>
                <a:spcPct val="50000"/>
              </a:spcBef>
            </a:pPr>
            <a:r>
              <a:rPr lang="en-US" altLang="zh-CN" sz="2600" b="1">
                <a:latin typeface="Helvetica" pitchFamily="34" charset="0"/>
              </a:rPr>
              <a:t>deem sth.important </a:t>
            </a:r>
          </a:p>
        </p:txBody>
      </p:sp>
      <p:sp>
        <p:nvSpPr>
          <p:cNvPr id="2" name="TextBox 1"/>
          <p:cNvSpPr txBox="1"/>
          <p:nvPr/>
        </p:nvSpPr>
        <p:spPr>
          <a:xfrm>
            <a:off x="3992563" y="1717675"/>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887413" y="2643188"/>
            <a:ext cx="18272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125" y="3146425"/>
            <a:ext cx="6858000" cy="830263"/>
          </a:xfrm>
          <a:prstGeom prst="rect">
            <a:avLst/>
          </a:prstGeom>
          <a:noFill/>
          <a:ln w="9525">
            <a:noFill/>
            <a:miter lim="800000"/>
            <a:headEnd/>
            <a:tailEnd/>
          </a:ln>
        </p:spPr>
        <p:txBody>
          <a:bodyPr>
            <a:spAutoFit/>
          </a:bodyPr>
          <a:lstStyle/>
          <a:p>
            <a:r>
              <a:rPr lang="zh-CN" altLang="en-US" sz="2400">
                <a:latin typeface="华文行楷" pitchFamily="2" charset="-122"/>
                <a:ea typeface="华文行楷" pitchFamily="2" charset="-122"/>
              </a:rPr>
              <a:t>别人认为重要的，并不能作为你确定目标的根据。只有你自己才知道，什么东西对你最重要。</a:t>
            </a:r>
          </a:p>
        </p:txBody>
      </p:sp>
      <p:sp>
        <p:nvSpPr>
          <p:cNvPr id="25" name="TextBox 24"/>
          <p:cNvSpPr txBox="1"/>
          <p:nvPr/>
        </p:nvSpPr>
        <p:spPr>
          <a:xfrm>
            <a:off x="928688" y="3900488"/>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48142" name="组合 14"/>
          <p:cNvGrpSpPr>
            <a:grpSpLocks/>
          </p:cNvGrpSpPr>
          <p:nvPr/>
        </p:nvGrpSpPr>
        <p:grpSpPr bwMode="auto">
          <a:xfrm>
            <a:off x="1588" y="3175"/>
            <a:ext cx="7115175" cy="1152525"/>
            <a:chOff x="-14288" y="-27384"/>
            <a:chExt cx="7115715" cy="1152525"/>
          </a:xfrm>
        </p:grpSpPr>
        <p:pic>
          <p:nvPicPr>
            <p:cNvPr id="48143" name="Picture 2"/>
            <p:cNvPicPr>
              <a:picLocks noChangeAspect="1" noChangeArrowheads="1"/>
            </p:cNvPicPr>
            <p:nvPr/>
          </p:nvPicPr>
          <p:blipFill>
            <a:blip r:embed="rId4"/>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5"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9" name="矩形 18"/>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714375" y="1658938"/>
            <a:ext cx="3159125" cy="461962"/>
          </a:xfrm>
          <a:prstGeom prst="rect">
            <a:avLst/>
          </a:prstGeom>
          <a:noFill/>
          <a:ln w="9525">
            <a:noFill/>
            <a:miter lim="800000"/>
            <a:headEnd/>
            <a:tailEnd/>
          </a:ln>
        </p:spPr>
        <p:txBody>
          <a:bodyPr>
            <a:spAutoFit/>
          </a:bodyPr>
          <a:lstStyle/>
          <a:p>
            <a:r>
              <a:rPr lang="zh-CN" altLang="en-US" sz="2400" b="1">
                <a:latin typeface="楷体_GB2312" pitchFamily="49" charset="-122"/>
                <a:ea typeface="楷体_GB2312" pitchFamily="49" charset="-122"/>
              </a:rPr>
              <a:t>突然出现；冒出来</a:t>
            </a:r>
            <a:endParaRPr lang="en-US" altLang="zh-CN" sz="2400" b="1">
              <a:solidFill>
                <a:srgbClr val="000000"/>
              </a:solidFill>
              <a:latin typeface="楷体_GB2312" pitchFamily="49" charset="-122"/>
              <a:ea typeface="楷体_GB2312" pitchFamily="49" charset="-122"/>
            </a:endParaRPr>
          </a:p>
        </p:txBody>
      </p:sp>
      <p:sp>
        <p:nvSpPr>
          <p:cNvPr id="13" name="文本框 5"/>
          <p:cNvSpPr txBox="1"/>
          <p:nvPr/>
        </p:nvSpPr>
        <p:spPr>
          <a:xfrm>
            <a:off x="1571604" y="4467533"/>
            <a:ext cx="5072098"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billionaires / pop up/ </a:t>
            </a:r>
            <a:r>
              <a:rPr lang="en-US" altLang="zh-CN" sz="2400" i="1" dirty="0">
                <a:latin typeface="+mn-lt"/>
                <a:ea typeface="+mn-ea"/>
              </a:rPr>
              <a:t>Forbes</a:t>
            </a:r>
            <a:r>
              <a:rPr lang="en-US" altLang="zh-CN" sz="2400" dirty="0">
                <a:latin typeface="+mn-lt"/>
                <a:ea typeface="+mn-ea"/>
              </a:rPr>
              <a:t> magazine</a:t>
            </a:r>
            <a:r>
              <a:rPr kumimoji="1" lang="en-US" altLang="zh-CN" sz="2400" dirty="0">
                <a:solidFill>
                  <a:srgbClr val="0D0A10"/>
                </a:solidFill>
                <a:latin typeface="Helvetica"/>
                <a:ea typeface="+mn-ea"/>
              </a:rPr>
              <a:t>)</a:t>
            </a:r>
          </a:p>
        </p:txBody>
      </p:sp>
      <p:sp>
        <p:nvSpPr>
          <p:cNvPr id="14" name="TextBox 8"/>
          <p:cNvSpPr txBox="1">
            <a:spLocks noChangeArrowheads="1"/>
          </p:cNvSpPr>
          <p:nvPr/>
        </p:nvSpPr>
        <p:spPr bwMode="auto">
          <a:xfrm>
            <a:off x="1571625" y="5030788"/>
            <a:ext cx="6300788" cy="830262"/>
          </a:xfrm>
          <a:prstGeom prst="rect">
            <a:avLst/>
          </a:prstGeom>
          <a:noFill/>
          <a:ln w="9525">
            <a:noFill/>
            <a:miter lim="800000"/>
            <a:headEnd/>
            <a:tailEnd/>
          </a:ln>
        </p:spPr>
        <p:txBody>
          <a:bodyPr>
            <a:spAutoFit/>
          </a:bodyPr>
          <a:lstStyle/>
          <a:p>
            <a:pPr>
              <a:spcBef>
                <a:spcPct val="50000"/>
              </a:spcBef>
            </a:pPr>
            <a:r>
              <a:rPr lang="en-US" altLang="zh-CN" sz="2400">
                <a:latin typeface="Helvetica" pitchFamily="34" charset="0"/>
              </a:rPr>
              <a:t>For years, Chinese billionaires began to </a:t>
            </a:r>
            <a:r>
              <a:rPr kumimoji="1" lang="en-US" altLang="zh-CN" sz="2400" b="1" i="1">
                <a:solidFill>
                  <a:srgbClr val="FF6600"/>
                </a:solidFill>
                <a:latin typeface="Helvetica" pitchFamily="34" charset="0"/>
              </a:rPr>
              <a:t>pop up</a:t>
            </a:r>
            <a:r>
              <a:rPr lang="en-US" altLang="zh-CN" sz="2400">
                <a:latin typeface="Helvetica" pitchFamily="34" charset="0"/>
              </a:rPr>
              <a:t> most frequently in </a:t>
            </a:r>
            <a:r>
              <a:rPr lang="en-US" altLang="zh-CN" sz="2400" i="1">
                <a:latin typeface="Helvetica" pitchFamily="34" charset="0"/>
              </a:rPr>
              <a:t>Forbes</a:t>
            </a:r>
            <a:r>
              <a:rPr lang="en-US" altLang="zh-CN" sz="2400">
                <a:latin typeface="Helvetica" pitchFamily="34" charset="0"/>
              </a:rPr>
              <a:t> magazine.</a:t>
            </a:r>
            <a:endParaRPr kumimoji="1" lang="en-US" altLang="zh-CN" sz="2400">
              <a:latin typeface="Helvetica" pitchFamily="34" charset="0"/>
            </a:endParaRPr>
          </a:p>
        </p:txBody>
      </p:sp>
      <p:sp>
        <p:nvSpPr>
          <p:cNvPr id="16" name="TextBox 15"/>
          <p:cNvSpPr txBox="1">
            <a:spLocks noChangeArrowheads="1"/>
          </p:cNvSpPr>
          <p:nvPr/>
        </p:nvSpPr>
        <p:spPr bwMode="auto">
          <a:xfrm>
            <a:off x="5781675" y="1641475"/>
            <a:ext cx="2219325" cy="492125"/>
          </a:xfrm>
          <a:prstGeom prst="rect">
            <a:avLst/>
          </a:prstGeom>
          <a:noFill/>
          <a:ln w="9525" algn="ctr">
            <a:noFill/>
            <a:miter lim="800000"/>
            <a:headEnd/>
            <a:tailEnd/>
          </a:ln>
        </p:spPr>
        <p:txBody>
          <a:bodyPr>
            <a:spAutoFit/>
          </a:bodyPr>
          <a:lstStyle/>
          <a:p>
            <a:r>
              <a:rPr lang="en-US" altLang="zh-CN" sz="2600" b="1">
                <a:latin typeface="Helvetica" pitchFamily="34" charset="0"/>
              </a:rPr>
              <a:t>pop up</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71625" y="3170238"/>
            <a:ext cx="6516688" cy="830262"/>
          </a:xfrm>
          <a:prstGeom prst="rect">
            <a:avLst/>
          </a:prstGeom>
          <a:noFill/>
          <a:ln w="9525">
            <a:noFill/>
            <a:miter lim="800000"/>
            <a:headEnd/>
            <a:tailEnd/>
          </a:ln>
        </p:spPr>
        <p:txBody>
          <a:bodyPr>
            <a:spAutoFit/>
          </a:bodyPr>
          <a:lstStyle/>
          <a:p>
            <a:r>
              <a:rPr lang="zh-CN" altLang="en-US" sz="2400">
                <a:latin typeface="华文行楷" pitchFamily="2" charset="-122"/>
                <a:ea typeface="华文行楷" pitchFamily="2" charset="-122"/>
              </a:rPr>
              <a:t>这几年中国的亿万富豪频繁出现在</a:t>
            </a:r>
            <a:r>
              <a:rPr lang="en-US" altLang="zh-CN" sz="2400">
                <a:latin typeface="华文行楷" pitchFamily="2" charset="-122"/>
                <a:ea typeface="华文行楷" pitchFamily="2" charset="-122"/>
              </a:rPr>
              <a:t>《</a:t>
            </a:r>
            <a:r>
              <a:rPr lang="zh-CN" altLang="en-US" sz="2400">
                <a:latin typeface="华文行楷" pitchFamily="2" charset="-122"/>
                <a:ea typeface="华文行楷" pitchFamily="2" charset="-122"/>
              </a:rPr>
              <a:t>福布斯</a:t>
            </a:r>
            <a:r>
              <a:rPr lang="en-US" altLang="zh-CN" sz="2400">
                <a:latin typeface="华文行楷" pitchFamily="2" charset="-122"/>
                <a:ea typeface="华文行楷" pitchFamily="2" charset="-122"/>
              </a:rPr>
              <a:t>》</a:t>
            </a:r>
            <a:r>
              <a:rPr lang="zh-CN" altLang="en-US" sz="2400">
                <a:latin typeface="华文行楷" pitchFamily="2" charset="-122"/>
                <a:ea typeface="华文行楷" pitchFamily="2" charset="-122"/>
              </a:rPr>
              <a:t>杂志排行榜上。</a:t>
            </a:r>
          </a:p>
        </p:txBody>
      </p:sp>
      <p:sp>
        <p:nvSpPr>
          <p:cNvPr id="25" name="TextBox 24"/>
          <p:cNvSpPr txBox="1"/>
          <p:nvPr/>
        </p:nvSpPr>
        <p:spPr>
          <a:xfrm>
            <a:off x="1476375" y="39370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49166" name="组合 14"/>
          <p:cNvGrpSpPr>
            <a:grpSpLocks/>
          </p:cNvGrpSpPr>
          <p:nvPr/>
        </p:nvGrpSpPr>
        <p:grpSpPr bwMode="auto">
          <a:xfrm>
            <a:off x="1588" y="3175"/>
            <a:ext cx="7115175" cy="1152525"/>
            <a:chOff x="-14288" y="-27384"/>
            <a:chExt cx="7115715" cy="1152525"/>
          </a:xfrm>
        </p:grpSpPr>
        <p:pic>
          <p:nvPicPr>
            <p:cNvPr id="49167"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1103313" y="1357313"/>
            <a:ext cx="2468562" cy="830262"/>
          </a:xfrm>
          <a:prstGeom prst="rect">
            <a:avLst/>
          </a:prstGeom>
          <a:noFill/>
          <a:ln w="9525">
            <a:noFill/>
            <a:miter lim="800000"/>
            <a:headEnd/>
            <a:tailEnd/>
          </a:ln>
        </p:spPr>
        <p:txBody>
          <a:bodyPr>
            <a:spAutoFit/>
          </a:bodyPr>
          <a:lstStyle/>
          <a:p>
            <a:pPr algn="ctr"/>
            <a:r>
              <a:rPr lang="zh-CN" altLang="en-US" sz="2400" b="1">
                <a:latin typeface="楷体_GB2312" pitchFamily="49" charset="-122"/>
                <a:ea typeface="楷体_GB2312" pitchFamily="49" charset="-122"/>
              </a:rPr>
              <a:t>使丧失思考能力；使呆若木鸡</a:t>
            </a:r>
            <a:endParaRPr lang="en-US" altLang="zh-CN" sz="2400" b="1">
              <a:solidFill>
                <a:srgbClr val="000000"/>
              </a:solidFill>
              <a:latin typeface="楷体_GB2312" pitchFamily="49" charset="-122"/>
              <a:ea typeface="楷体_GB2312" pitchFamily="49" charset="-122"/>
            </a:endParaRPr>
          </a:p>
        </p:txBody>
      </p:sp>
      <p:sp>
        <p:nvSpPr>
          <p:cNvPr id="13" name="文本框 5"/>
          <p:cNvSpPr txBox="1"/>
          <p:nvPr/>
        </p:nvSpPr>
        <p:spPr>
          <a:xfrm>
            <a:off x="1105089" y="4357694"/>
            <a:ext cx="4824233"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public speaking/ be paralyzed with</a:t>
            </a:r>
            <a:r>
              <a:rPr kumimoji="1" lang="en-US" altLang="zh-CN" sz="2400" dirty="0">
                <a:solidFill>
                  <a:srgbClr val="0D0A10"/>
                </a:solidFill>
                <a:latin typeface="Helvetica"/>
                <a:ea typeface="+mn-ea"/>
              </a:rPr>
              <a:t>)</a:t>
            </a:r>
            <a:endParaRPr lang="en-US" altLang="zh-CN" sz="2400" dirty="0">
              <a:solidFill>
                <a:srgbClr val="984807"/>
              </a:solidFill>
              <a:latin typeface="+mn-lt"/>
              <a:ea typeface="+mn-ea"/>
            </a:endParaRPr>
          </a:p>
        </p:txBody>
      </p:sp>
      <p:sp>
        <p:nvSpPr>
          <p:cNvPr id="14" name="TextBox 8"/>
          <p:cNvSpPr txBox="1">
            <a:spLocks noChangeArrowheads="1"/>
          </p:cNvSpPr>
          <p:nvPr/>
        </p:nvSpPr>
        <p:spPr bwMode="auto">
          <a:xfrm>
            <a:off x="1000125" y="4818063"/>
            <a:ext cx="7072313" cy="1754187"/>
          </a:xfrm>
          <a:prstGeom prst="rect">
            <a:avLst/>
          </a:prstGeom>
          <a:noFill/>
          <a:ln w="9525">
            <a:noFill/>
            <a:miter lim="800000"/>
            <a:headEnd/>
            <a:tailEnd/>
          </a:ln>
        </p:spPr>
        <p:txBody>
          <a:bodyPr>
            <a:spAutoFit/>
          </a:bodyPr>
          <a:lstStyle/>
          <a:p>
            <a:pPr algn="just">
              <a:spcBef>
                <a:spcPct val="50000"/>
              </a:spcBef>
            </a:pPr>
            <a:r>
              <a:rPr lang="en-US" altLang="zh-CN" sz="2400">
                <a:latin typeface="Helvetica" pitchFamily="34" charset="0"/>
              </a:rPr>
              <a:t>Most people fear public speaking. They </a:t>
            </a:r>
            <a:r>
              <a:rPr kumimoji="1" lang="en-US" altLang="zh-CN" sz="2400" b="1" i="1">
                <a:solidFill>
                  <a:srgbClr val="FF6600"/>
                </a:solidFill>
                <a:latin typeface="Helvetica" pitchFamily="34" charset="0"/>
              </a:rPr>
              <a:t>are</a:t>
            </a:r>
            <a:r>
              <a:rPr lang="en-US" altLang="zh-CN" sz="2400">
                <a:latin typeface="Helvetica" pitchFamily="34" charset="0"/>
              </a:rPr>
              <a:t> always </a:t>
            </a:r>
            <a:r>
              <a:rPr kumimoji="1" lang="en-US" altLang="zh-CN" sz="2400" b="1" i="1">
                <a:solidFill>
                  <a:srgbClr val="FF6600"/>
                </a:solidFill>
                <a:latin typeface="Helvetica" pitchFamily="34" charset="0"/>
              </a:rPr>
              <a:t>paralyzed with </a:t>
            </a:r>
            <a:r>
              <a:rPr lang="en-US" altLang="zh-CN" sz="2400">
                <a:latin typeface="Helvetica" pitchFamily="34" charset="0"/>
              </a:rPr>
              <a:t>the thought of standing alone in front of and speaking to a large audience.</a:t>
            </a:r>
            <a:endParaRPr kumimoji="1" lang="en-US" altLang="zh-CN" sz="2400">
              <a:latin typeface="Helvetica" pitchFamily="34" charset="0"/>
            </a:endParaRPr>
          </a:p>
          <a:p>
            <a:pPr algn="just">
              <a:spcBef>
                <a:spcPct val="50000"/>
              </a:spcBef>
            </a:pPr>
            <a:endParaRPr kumimoji="1" lang="en-US" altLang="zh-CN" sz="2400">
              <a:latin typeface="Helvetica" pitchFamily="34" charset="0"/>
            </a:endParaRPr>
          </a:p>
        </p:txBody>
      </p:sp>
      <p:sp>
        <p:nvSpPr>
          <p:cNvPr id="16" name="TextBox 15"/>
          <p:cNvSpPr txBox="1">
            <a:spLocks noChangeArrowheads="1"/>
          </p:cNvSpPr>
          <p:nvPr/>
        </p:nvSpPr>
        <p:spPr bwMode="auto">
          <a:xfrm>
            <a:off x="5527675" y="1641475"/>
            <a:ext cx="2973388" cy="492125"/>
          </a:xfrm>
          <a:prstGeom prst="rect">
            <a:avLst/>
          </a:prstGeom>
          <a:noFill/>
          <a:ln w="9525" algn="ctr">
            <a:noFill/>
            <a:miter lim="800000"/>
            <a:headEnd/>
            <a:tailEnd/>
          </a:ln>
        </p:spPr>
        <p:txBody>
          <a:bodyPr>
            <a:spAutoFit/>
          </a:bodyPr>
          <a:lstStyle/>
          <a:p>
            <a:pPr algn="ctr"/>
            <a:r>
              <a:rPr lang="en-US" altLang="zh-CN" sz="2600" b="1">
                <a:latin typeface="Helvetica" pitchFamily="34" charset="0"/>
              </a:rPr>
              <a:t>be paralyzed with</a:t>
            </a: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38" y="27082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38" y="3170238"/>
            <a:ext cx="6516687" cy="830262"/>
          </a:xfrm>
          <a:prstGeom prst="rect">
            <a:avLst/>
          </a:prstGeom>
          <a:noFill/>
          <a:ln w="9525">
            <a:noFill/>
            <a:miter lim="800000"/>
            <a:headEnd/>
            <a:tailEnd/>
          </a:ln>
        </p:spPr>
        <p:txBody>
          <a:bodyPr>
            <a:spAutoFit/>
          </a:bodyPr>
          <a:lstStyle/>
          <a:p>
            <a:pPr algn="just"/>
            <a:r>
              <a:rPr lang="zh-CN" altLang="en-US" sz="2400">
                <a:latin typeface="华文行楷" pitchFamily="2" charset="-122"/>
                <a:ea typeface="华文行楷" pitchFamily="2" charset="-122"/>
              </a:rPr>
              <a:t>大多数人都害怕公共演说。一想到要独自站在一大群听众面前讲话就会吓得不知所措。</a:t>
            </a:r>
          </a:p>
        </p:txBody>
      </p:sp>
      <p:sp>
        <p:nvSpPr>
          <p:cNvPr id="25" name="TextBox 24"/>
          <p:cNvSpPr txBox="1"/>
          <p:nvPr/>
        </p:nvSpPr>
        <p:spPr>
          <a:xfrm>
            <a:off x="1214438" y="3929063"/>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50190" name="组合 14"/>
          <p:cNvGrpSpPr>
            <a:grpSpLocks/>
          </p:cNvGrpSpPr>
          <p:nvPr/>
        </p:nvGrpSpPr>
        <p:grpSpPr bwMode="auto">
          <a:xfrm>
            <a:off x="1588" y="3175"/>
            <a:ext cx="7115175" cy="1152525"/>
            <a:chOff x="-14288" y="-27384"/>
            <a:chExt cx="7115715" cy="1152525"/>
          </a:xfrm>
        </p:grpSpPr>
        <p:pic>
          <p:nvPicPr>
            <p:cNvPr id="50191"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869950" y="1671638"/>
            <a:ext cx="2630488" cy="461962"/>
          </a:xfrm>
          <a:prstGeom prst="rect">
            <a:avLst/>
          </a:prstGeom>
          <a:noFill/>
          <a:ln w="9525">
            <a:noFill/>
            <a:miter lim="800000"/>
            <a:headEnd/>
            <a:tailEnd/>
          </a:ln>
        </p:spPr>
        <p:txBody>
          <a:bodyPr>
            <a:spAutoFit/>
          </a:bodyPr>
          <a:lstStyle/>
          <a:p>
            <a:r>
              <a:rPr lang="zh-CN" altLang="en-US" sz="2400" b="1">
                <a:latin typeface="楷体_GB2312" pitchFamily="49" charset="-122"/>
                <a:ea typeface="楷体_GB2312" pitchFamily="49" charset="-122"/>
              </a:rPr>
              <a:t>艰难费力的通过</a:t>
            </a:r>
            <a:endParaRPr lang="en-US" altLang="zh-CN" sz="2400" b="1">
              <a:solidFill>
                <a:srgbClr val="000000"/>
              </a:solidFill>
              <a:latin typeface="楷体_GB2312" pitchFamily="49" charset="-122"/>
              <a:ea typeface="楷体_GB2312" pitchFamily="49" charset="-122"/>
            </a:endParaRPr>
          </a:p>
        </p:txBody>
      </p:sp>
      <p:sp>
        <p:nvSpPr>
          <p:cNvPr id="13" name="文本框 5"/>
          <p:cNvSpPr txBox="1"/>
          <p:nvPr/>
        </p:nvSpPr>
        <p:spPr>
          <a:xfrm>
            <a:off x="1142976" y="4538971"/>
            <a:ext cx="4293120"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gather material /plow through)</a:t>
            </a:r>
            <a:r>
              <a:rPr kumimoji="1" lang="en-US" altLang="zh-CN" sz="2400" dirty="0">
                <a:solidFill>
                  <a:srgbClr val="0D0A10"/>
                </a:solidFill>
                <a:latin typeface="Helvetica"/>
                <a:ea typeface="+mn-ea"/>
              </a:rPr>
              <a:t> </a:t>
            </a:r>
          </a:p>
        </p:txBody>
      </p:sp>
      <p:sp>
        <p:nvSpPr>
          <p:cNvPr id="14" name="TextBox 8"/>
          <p:cNvSpPr txBox="1">
            <a:spLocks noChangeArrowheads="1"/>
          </p:cNvSpPr>
          <p:nvPr/>
        </p:nvSpPr>
        <p:spPr bwMode="auto">
          <a:xfrm>
            <a:off x="1143000" y="5027613"/>
            <a:ext cx="7256463" cy="830262"/>
          </a:xfrm>
          <a:prstGeom prst="rect">
            <a:avLst/>
          </a:prstGeom>
          <a:noFill/>
          <a:ln w="9525">
            <a:noFill/>
            <a:miter lim="800000"/>
            <a:headEnd/>
            <a:tailEnd/>
          </a:ln>
        </p:spPr>
        <p:txBody>
          <a:bodyPr>
            <a:spAutoFit/>
          </a:bodyPr>
          <a:lstStyle/>
          <a:p>
            <a:pPr>
              <a:spcBef>
                <a:spcPct val="50000"/>
              </a:spcBef>
            </a:pPr>
            <a:r>
              <a:rPr lang="en-US" altLang="zh-CN" sz="2400">
                <a:latin typeface="Helvetica" pitchFamily="34" charset="0"/>
              </a:rPr>
              <a:t>In order to gather material for my thesis, I had to </a:t>
            </a:r>
            <a:r>
              <a:rPr kumimoji="1" lang="en-US" altLang="zh-CN" sz="2400" b="1" i="1">
                <a:solidFill>
                  <a:srgbClr val="FF6600"/>
                </a:solidFill>
                <a:latin typeface="Helvetica" pitchFamily="34" charset="0"/>
              </a:rPr>
              <a:t>plow through </a:t>
            </a:r>
            <a:r>
              <a:rPr lang="en-US" altLang="zh-CN" sz="2400">
                <a:latin typeface="Helvetica" pitchFamily="34" charset="0"/>
              </a:rPr>
              <a:t>dozens of old books on economics.</a:t>
            </a:r>
            <a:endParaRPr kumimoji="1" lang="en-US" altLang="zh-CN" sz="2400" b="1" i="1">
              <a:latin typeface="Helvetica" pitchFamily="34" charset="0"/>
            </a:endParaRPr>
          </a:p>
        </p:txBody>
      </p:sp>
      <p:sp>
        <p:nvSpPr>
          <p:cNvPr id="16" name="TextBox 15"/>
          <p:cNvSpPr txBox="1">
            <a:spLocks noChangeArrowheads="1"/>
          </p:cNvSpPr>
          <p:nvPr/>
        </p:nvSpPr>
        <p:spPr bwMode="auto">
          <a:xfrm>
            <a:off x="5551488" y="1631950"/>
            <a:ext cx="2973387" cy="492125"/>
          </a:xfrm>
          <a:prstGeom prst="rect">
            <a:avLst/>
          </a:prstGeom>
          <a:noFill/>
          <a:ln w="9525" algn="ctr">
            <a:noFill/>
            <a:miter lim="800000"/>
            <a:headEnd/>
            <a:tailEnd/>
          </a:ln>
        </p:spPr>
        <p:txBody>
          <a:bodyPr>
            <a:spAutoFit/>
          </a:bodyPr>
          <a:lstStyle/>
          <a:p>
            <a:pPr algn="ctr"/>
            <a:r>
              <a:rPr lang="en-US" altLang="zh-CN" sz="2600" b="1">
                <a:latin typeface="Helvetica" pitchFamily="34" charset="0"/>
              </a:rPr>
              <a:t>plow through sth.</a:t>
            </a:r>
          </a:p>
        </p:txBody>
      </p:sp>
      <p:sp>
        <p:nvSpPr>
          <p:cNvPr id="2" name="TextBox 1"/>
          <p:cNvSpPr txBox="1"/>
          <p:nvPr/>
        </p:nvSpPr>
        <p:spPr>
          <a:xfrm>
            <a:off x="364331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858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85875" y="3214688"/>
            <a:ext cx="6778625" cy="830262"/>
          </a:xfrm>
          <a:prstGeom prst="rect">
            <a:avLst/>
          </a:prstGeom>
          <a:noFill/>
          <a:ln w="9525">
            <a:noFill/>
            <a:miter lim="800000"/>
            <a:headEnd/>
            <a:tailEnd/>
          </a:ln>
        </p:spPr>
        <p:txBody>
          <a:bodyPr>
            <a:spAutoFit/>
          </a:bodyPr>
          <a:lstStyle/>
          <a:p>
            <a:pPr algn="just"/>
            <a:r>
              <a:rPr lang="zh-CN" altLang="en-US" sz="2400">
                <a:latin typeface="华文行楷" pitchFamily="2" charset="-122"/>
                <a:ea typeface="华文行楷" pitchFamily="2" charset="-122"/>
              </a:rPr>
              <a:t>为了收集论文资料，我只好啃了几十本经济学的旧书。</a:t>
            </a:r>
            <a:endParaRPr lang="en-US" altLang="zh-CN" sz="2400">
              <a:latin typeface="华文行楷" pitchFamily="2" charset="-122"/>
              <a:ea typeface="华文行楷" pitchFamily="2" charset="-122"/>
            </a:endParaRPr>
          </a:p>
        </p:txBody>
      </p:sp>
      <p:sp>
        <p:nvSpPr>
          <p:cNvPr id="25" name="TextBox 24"/>
          <p:cNvSpPr txBox="1"/>
          <p:nvPr/>
        </p:nvSpPr>
        <p:spPr>
          <a:xfrm>
            <a:off x="1214438" y="40798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51214" name="组合 14"/>
          <p:cNvGrpSpPr>
            <a:grpSpLocks/>
          </p:cNvGrpSpPr>
          <p:nvPr/>
        </p:nvGrpSpPr>
        <p:grpSpPr bwMode="auto">
          <a:xfrm>
            <a:off x="1588" y="3175"/>
            <a:ext cx="7115175" cy="1152525"/>
            <a:chOff x="-14288" y="-27384"/>
            <a:chExt cx="7115715" cy="1152525"/>
          </a:xfrm>
        </p:grpSpPr>
        <p:pic>
          <p:nvPicPr>
            <p:cNvPr id="51215"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642938" y="1285875"/>
            <a:ext cx="2816225" cy="830263"/>
          </a:xfrm>
          <a:prstGeom prst="rect">
            <a:avLst/>
          </a:prstGeom>
          <a:noFill/>
          <a:ln w="9525">
            <a:noFill/>
            <a:miter lim="800000"/>
            <a:headEnd/>
            <a:tailEnd/>
          </a:ln>
        </p:spPr>
        <p:txBody>
          <a:bodyPr>
            <a:spAutoFit/>
          </a:bodyPr>
          <a:lstStyle/>
          <a:p>
            <a:r>
              <a:rPr lang="zh-CN" altLang="en-US" sz="2400" b="1">
                <a:latin typeface="楷体_GB2312" pitchFamily="49" charset="-122"/>
                <a:ea typeface="楷体_GB2312" pitchFamily="49" charset="-122"/>
              </a:rPr>
              <a:t>突然猛力地冲进</a:t>
            </a:r>
            <a:r>
              <a:rPr lang="en-US" altLang="zh-CN" sz="2400" b="1">
                <a:latin typeface="楷体_GB2312" pitchFamily="49" charset="-122"/>
                <a:ea typeface="楷体_GB2312" pitchFamily="49" charset="-122"/>
              </a:rPr>
              <a:t>/</a:t>
            </a:r>
          </a:p>
          <a:p>
            <a:r>
              <a:rPr lang="zh-CN" altLang="en-US" sz="2400" b="1">
                <a:latin typeface="楷体_GB2312" pitchFamily="49" charset="-122"/>
                <a:ea typeface="楷体_GB2312" pitchFamily="49" charset="-122"/>
              </a:rPr>
              <a:t>扑向</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跳到</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扑倒等</a:t>
            </a:r>
            <a:endParaRPr kumimoji="1" lang="en-US" altLang="zh-CN" sz="2400" b="1">
              <a:solidFill>
                <a:srgbClr val="0D0A10"/>
              </a:solidFill>
              <a:latin typeface="楷体_GB2312" pitchFamily="49" charset="-122"/>
              <a:ea typeface="楷体_GB2312" pitchFamily="49" charset="-122"/>
            </a:endParaRPr>
          </a:p>
        </p:txBody>
      </p:sp>
      <p:sp>
        <p:nvSpPr>
          <p:cNvPr id="13" name="文本框 5"/>
          <p:cNvSpPr txBox="1"/>
          <p:nvPr/>
        </p:nvSpPr>
        <p:spPr>
          <a:xfrm>
            <a:off x="1285853" y="4357694"/>
            <a:ext cx="3876698"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threw oneself into </a:t>
            </a:r>
            <a:r>
              <a:rPr lang="en-US" altLang="zh-CN" sz="2400" dirty="0" err="1">
                <a:latin typeface="+mn-lt"/>
                <a:ea typeface="+mn-ea"/>
              </a:rPr>
              <a:t>sb’s</a:t>
            </a:r>
            <a:r>
              <a:rPr lang="en-US" altLang="zh-CN" sz="2400" dirty="0">
                <a:latin typeface="+mn-lt"/>
                <a:ea typeface="+mn-ea"/>
              </a:rPr>
              <a:t> arms</a:t>
            </a:r>
            <a:r>
              <a:rPr kumimoji="1" lang="en-US" altLang="zh-CN" sz="2400" dirty="0">
                <a:solidFill>
                  <a:srgbClr val="0D0A10"/>
                </a:solidFill>
                <a:latin typeface="Helvetica"/>
                <a:ea typeface="+mn-ea"/>
              </a:rPr>
              <a:t>) </a:t>
            </a:r>
          </a:p>
        </p:txBody>
      </p:sp>
      <p:sp>
        <p:nvSpPr>
          <p:cNvPr id="14" name="TextBox 8"/>
          <p:cNvSpPr txBox="1">
            <a:spLocks noChangeArrowheads="1"/>
          </p:cNvSpPr>
          <p:nvPr/>
        </p:nvSpPr>
        <p:spPr bwMode="auto">
          <a:xfrm>
            <a:off x="1285875" y="5000625"/>
            <a:ext cx="6572250" cy="1533525"/>
          </a:xfrm>
          <a:prstGeom prst="rect">
            <a:avLst/>
          </a:prstGeom>
          <a:noFill/>
          <a:ln w="9525">
            <a:noFill/>
            <a:miter lim="800000"/>
            <a:headEnd/>
            <a:tailEnd/>
          </a:ln>
        </p:spPr>
        <p:txBody>
          <a:bodyPr>
            <a:spAutoFit/>
          </a:bodyPr>
          <a:lstStyle/>
          <a:p>
            <a:pPr algn="just">
              <a:lnSpc>
                <a:spcPct val="120000"/>
              </a:lnSpc>
              <a:spcBef>
                <a:spcPct val="50000"/>
              </a:spcBef>
            </a:pPr>
            <a:r>
              <a:rPr lang="en-US" altLang="zh-CN" sz="2400">
                <a:latin typeface="Helvetica" pitchFamily="34" charset="0"/>
              </a:rPr>
              <a:t>Seeing his mother, the boy </a:t>
            </a:r>
            <a:r>
              <a:rPr kumimoji="1" lang="en-US" altLang="zh-CN" sz="2400" b="1" i="1">
                <a:solidFill>
                  <a:srgbClr val="FF6600"/>
                </a:solidFill>
                <a:latin typeface="Helvetica" pitchFamily="34" charset="0"/>
              </a:rPr>
              <a:t>threw himself into </a:t>
            </a:r>
            <a:r>
              <a:rPr lang="en-US" altLang="zh-CN" sz="2400">
                <a:latin typeface="Helvetica" pitchFamily="34" charset="0"/>
              </a:rPr>
              <a:t>her arms.</a:t>
            </a:r>
            <a:endParaRPr kumimoji="1" lang="en-US" altLang="zh-CN" sz="2400">
              <a:latin typeface="Helvetica" pitchFamily="34" charset="0"/>
            </a:endParaRPr>
          </a:p>
          <a:p>
            <a:pPr>
              <a:spcBef>
                <a:spcPct val="50000"/>
              </a:spcBef>
            </a:pPr>
            <a:endParaRPr kumimoji="1" lang="en-US" altLang="zh-CN" sz="2400">
              <a:latin typeface="Helvetica" pitchFamily="34" charset="0"/>
            </a:endParaRPr>
          </a:p>
        </p:txBody>
      </p:sp>
      <p:sp>
        <p:nvSpPr>
          <p:cNvPr id="16" name="TextBox 15"/>
          <p:cNvSpPr txBox="1">
            <a:spLocks noChangeArrowheads="1"/>
          </p:cNvSpPr>
          <p:nvPr/>
        </p:nvSpPr>
        <p:spPr bwMode="auto">
          <a:xfrm>
            <a:off x="5072063" y="1285875"/>
            <a:ext cx="3327400" cy="892175"/>
          </a:xfrm>
          <a:prstGeom prst="rect">
            <a:avLst/>
          </a:prstGeom>
          <a:noFill/>
          <a:ln w="9525" algn="ctr">
            <a:noFill/>
            <a:miter lim="800000"/>
            <a:headEnd/>
            <a:tailEnd/>
          </a:ln>
        </p:spPr>
        <p:txBody>
          <a:bodyPr>
            <a:spAutoFit/>
          </a:bodyPr>
          <a:lstStyle/>
          <a:p>
            <a:r>
              <a:rPr lang="en-US" altLang="zh-CN" sz="2600" b="1">
                <a:latin typeface="Helvetica" pitchFamily="34" charset="0"/>
              </a:rPr>
              <a:t>throw oneself into / at / on / down</a:t>
            </a:r>
          </a:p>
        </p:txBody>
      </p:sp>
      <p:sp>
        <p:nvSpPr>
          <p:cNvPr id="2" name="TextBox 1"/>
          <p:cNvSpPr txBox="1"/>
          <p:nvPr/>
        </p:nvSpPr>
        <p:spPr>
          <a:xfrm>
            <a:off x="3511550" y="1681163"/>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38" y="2708275"/>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85875" y="3284538"/>
            <a:ext cx="6850063" cy="460375"/>
          </a:xfrm>
          <a:prstGeom prst="rect">
            <a:avLst/>
          </a:prstGeom>
          <a:noFill/>
          <a:ln w="9525">
            <a:noFill/>
            <a:miter lim="800000"/>
            <a:headEnd/>
            <a:tailEnd/>
          </a:ln>
        </p:spPr>
        <p:txBody>
          <a:bodyPr>
            <a:spAutoFit/>
          </a:bodyPr>
          <a:lstStyle/>
          <a:p>
            <a:r>
              <a:rPr lang="zh-CN" altLang="en-US" sz="2400">
                <a:latin typeface="华文行楷" pitchFamily="2" charset="-122"/>
                <a:ea typeface="华文行楷" pitchFamily="2" charset="-122"/>
              </a:rPr>
              <a:t>小男孩一见到自己的母亲，马上扑进了她的怀抱。</a:t>
            </a:r>
          </a:p>
        </p:txBody>
      </p:sp>
      <p:sp>
        <p:nvSpPr>
          <p:cNvPr id="25" name="TextBox 24"/>
          <p:cNvSpPr txBox="1"/>
          <p:nvPr/>
        </p:nvSpPr>
        <p:spPr>
          <a:xfrm>
            <a:off x="1214438" y="3786188"/>
            <a:ext cx="1649412"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52238" name="组合 14"/>
          <p:cNvGrpSpPr>
            <a:grpSpLocks/>
          </p:cNvGrpSpPr>
          <p:nvPr/>
        </p:nvGrpSpPr>
        <p:grpSpPr bwMode="auto">
          <a:xfrm>
            <a:off x="1588" y="3175"/>
            <a:ext cx="7115175" cy="1152525"/>
            <a:chOff x="-14288" y="-27384"/>
            <a:chExt cx="7115715" cy="1152525"/>
          </a:xfrm>
        </p:grpSpPr>
        <p:pic>
          <p:nvPicPr>
            <p:cNvPr id="52239"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a:srcRect l="7698" t="13989"/>
          <a:stretch>
            <a:fillRect/>
          </a:stretch>
        </p:blipFill>
        <p:spPr bwMode="auto">
          <a:xfrm>
            <a:off x="428625" y="2214563"/>
            <a:ext cx="8296275" cy="4521200"/>
          </a:xfrm>
          <a:prstGeom prst="rect">
            <a:avLst/>
          </a:prstGeom>
          <a:noFill/>
          <a:ln w="9525">
            <a:noFill/>
            <a:miter lim="800000"/>
            <a:headEnd/>
            <a:tailEnd/>
          </a:ln>
        </p:spPr>
      </p:pic>
      <p:sp>
        <p:nvSpPr>
          <p:cNvPr id="8" name="TextBox 7"/>
          <p:cNvSpPr txBox="1">
            <a:spLocks noChangeArrowheads="1"/>
          </p:cNvSpPr>
          <p:nvPr/>
        </p:nvSpPr>
        <p:spPr bwMode="auto">
          <a:xfrm>
            <a:off x="642938" y="1384300"/>
            <a:ext cx="2806700" cy="830263"/>
          </a:xfrm>
          <a:prstGeom prst="rect">
            <a:avLst/>
          </a:prstGeom>
          <a:noFill/>
          <a:ln w="9525">
            <a:noFill/>
            <a:miter lim="800000"/>
            <a:headEnd/>
            <a:tailEnd/>
          </a:ln>
        </p:spPr>
        <p:txBody>
          <a:bodyPr>
            <a:spAutoFit/>
          </a:bodyPr>
          <a:lstStyle/>
          <a:p>
            <a:r>
              <a:rPr lang="zh-CN" altLang="en-US" sz="2400" b="1">
                <a:latin typeface="楷体_GB2312" pitchFamily="49" charset="-122"/>
                <a:ea typeface="楷体_GB2312" pitchFamily="49" charset="-122"/>
              </a:rPr>
              <a:t>行进（尤指艰难地，或需要很长时间时）</a:t>
            </a:r>
            <a:endParaRPr lang="en-US" altLang="zh-CN" sz="2400" b="1">
              <a:latin typeface="楷体_GB2312" pitchFamily="49" charset="-122"/>
              <a:ea typeface="楷体_GB2312" pitchFamily="49" charset="-122"/>
            </a:endParaRPr>
          </a:p>
        </p:txBody>
      </p:sp>
      <p:sp>
        <p:nvSpPr>
          <p:cNvPr id="13" name="文本框 5"/>
          <p:cNvSpPr txBox="1"/>
          <p:nvPr/>
        </p:nvSpPr>
        <p:spPr>
          <a:xfrm>
            <a:off x="1571604" y="4500570"/>
            <a:ext cx="4429156"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rgbClr val="0D0A10"/>
                </a:solidFill>
                <a:latin typeface="Helvetica"/>
                <a:ea typeface="+mn-ea"/>
              </a:rPr>
              <a:t>(</a:t>
            </a:r>
            <a:r>
              <a:rPr lang="en-US" altLang="zh-CN" sz="2400" dirty="0">
                <a:latin typeface="+mn-lt"/>
                <a:ea typeface="+mn-ea"/>
              </a:rPr>
              <a:t>determination/ make one’s way</a:t>
            </a:r>
            <a:r>
              <a:rPr kumimoji="1" lang="en-US" altLang="zh-CN" sz="2400" dirty="0">
                <a:solidFill>
                  <a:srgbClr val="0D0A10"/>
                </a:solidFill>
                <a:latin typeface="Helvetica"/>
                <a:ea typeface="+mn-ea"/>
              </a:rPr>
              <a:t>) </a:t>
            </a:r>
          </a:p>
        </p:txBody>
      </p:sp>
      <p:sp>
        <p:nvSpPr>
          <p:cNvPr id="14" name="TextBox 8"/>
          <p:cNvSpPr txBox="1">
            <a:spLocks noChangeArrowheads="1"/>
          </p:cNvSpPr>
          <p:nvPr/>
        </p:nvSpPr>
        <p:spPr bwMode="auto">
          <a:xfrm>
            <a:off x="1571625" y="5037138"/>
            <a:ext cx="6572250" cy="1531937"/>
          </a:xfrm>
          <a:prstGeom prst="rect">
            <a:avLst/>
          </a:prstGeom>
          <a:noFill/>
          <a:ln w="9525">
            <a:noFill/>
            <a:miter lim="800000"/>
            <a:headEnd/>
            <a:tailEnd/>
          </a:ln>
        </p:spPr>
        <p:txBody>
          <a:bodyPr>
            <a:spAutoFit/>
          </a:bodyPr>
          <a:lstStyle/>
          <a:p>
            <a:pPr>
              <a:lnSpc>
                <a:spcPct val="120000"/>
              </a:lnSpc>
              <a:spcBef>
                <a:spcPct val="50000"/>
              </a:spcBef>
            </a:pPr>
            <a:r>
              <a:rPr lang="en-US" altLang="zh-CN" sz="2400">
                <a:latin typeface="Helvetica" pitchFamily="34" charset="0"/>
              </a:rPr>
              <a:t>He doesn’t have the determination to </a:t>
            </a:r>
            <a:r>
              <a:rPr kumimoji="1" lang="en-US" altLang="zh-CN" sz="2400" b="1" i="1">
                <a:solidFill>
                  <a:srgbClr val="FF6600"/>
                </a:solidFill>
                <a:latin typeface="Helvetica" pitchFamily="34" charset="0"/>
              </a:rPr>
              <a:t>make his way</a:t>
            </a:r>
            <a:r>
              <a:rPr lang="en-US" altLang="zh-CN" sz="2400">
                <a:latin typeface="Helvetica" pitchFamily="34" charset="0"/>
              </a:rPr>
              <a:t> in the world.</a:t>
            </a:r>
            <a:endParaRPr kumimoji="1" lang="en-US" altLang="zh-CN" sz="2400">
              <a:latin typeface="Helvetica" pitchFamily="34" charset="0"/>
            </a:endParaRPr>
          </a:p>
          <a:p>
            <a:pPr>
              <a:spcBef>
                <a:spcPct val="50000"/>
              </a:spcBef>
            </a:pPr>
            <a:endParaRPr kumimoji="1" lang="en-US" altLang="zh-CN" sz="2400">
              <a:latin typeface="Helvetica" pitchFamily="34" charset="0"/>
            </a:endParaRPr>
          </a:p>
        </p:txBody>
      </p:sp>
      <p:sp>
        <p:nvSpPr>
          <p:cNvPr id="16" name="TextBox 15"/>
          <p:cNvSpPr txBox="1">
            <a:spLocks noChangeArrowheads="1"/>
          </p:cNvSpPr>
          <p:nvPr/>
        </p:nvSpPr>
        <p:spPr bwMode="auto">
          <a:xfrm>
            <a:off x="5224463" y="1628775"/>
            <a:ext cx="3562350" cy="492125"/>
          </a:xfrm>
          <a:prstGeom prst="rect">
            <a:avLst/>
          </a:prstGeom>
          <a:noFill/>
          <a:ln w="9525" algn="ctr">
            <a:noFill/>
            <a:miter lim="800000"/>
            <a:headEnd/>
            <a:tailEnd/>
          </a:ln>
        </p:spPr>
        <p:txBody>
          <a:bodyPr>
            <a:spAutoFit/>
          </a:bodyPr>
          <a:lstStyle/>
          <a:p>
            <a:pPr algn="ctr"/>
            <a:r>
              <a:rPr lang="en-US" altLang="zh-CN" sz="2600" b="1">
                <a:latin typeface="Helvetica" pitchFamily="34" charset="0"/>
              </a:rPr>
              <a:t>make one’s way</a:t>
            </a:r>
            <a:endParaRPr lang="en-US" altLang="zh-CN" sz="2400">
              <a:solidFill>
                <a:srgbClr val="984807"/>
              </a:solidFill>
              <a:latin typeface="华文行楷" pitchFamily="2" charset="-122"/>
              <a:ea typeface="华文行楷" pitchFamily="2" charset="-122"/>
            </a:endParaRPr>
          </a:p>
        </p:txBody>
      </p:sp>
      <p:sp>
        <p:nvSpPr>
          <p:cNvPr id="2" name="TextBox 1"/>
          <p:cNvSpPr txBox="1"/>
          <p:nvPr/>
        </p:nvSpPr>
        <p:spPr>
          <a:xfrm>
            <a:off x="3687763" y="1692275"/>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88" y="3324225"/>
            <a:ext cx="5810250" cy="461963"/>
          </a:xfrm>
          <a:prstGeom prst="rect">
            <a:avLst/>
          </a:prstGeom>
          <a:noFill/>
          <a:ln w="9525">
            <a:noFill/>
            <a:miter lim="800000"/>
            <a:headEnd/>
            <a:tailEnd/>
          </a:ln>
        </p:spPr>
        <p:txBody>
          <a:bodyPr>
            <a:spAutoFit/>
          </a:bodyPr>
          <a:lstStyle/>
          <a:p>
            <a:r>
              <a:rPr lang="zh-CN" altLang="en-US" sz="2400">
                <a:latin typeface="华文行楷" pitchFamily="2" charset="-122"/>
                <a:ea typeface="华文行楷" pitchFamily="2" charset="-122"/>
              </a:rPr>
              <a:t>他没有努力上进的决心。</a:t>
            </a:r>
          </a:p>
        </p:txBody>
      </p:sp>
      <p:sp>
        <p:nvSpPr>
          <p:cNvPr id="25" name="TextBox 24"/>
          <p:cNvSpPr txBox="1"/>
          <p:nvPr/>
        </p:nvSpPr>
        <p:spPr>
          <a:xfrm>
            <a:off x="1476375" y="4000500"/>
            <a:ext cx="1649413"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grpSp>
        <p:nvGrpSpPr>
          <p:cNvPr id="53262" name="组合 14"/>
          <p:cNvGrpSpPr>
            <a:grpSpLocks/>
          </p:cNvGrpSpPr>
          <p:nvPr/>
        </p:nvGrpSpPr>
        <p:grpSpPr bwMode="auto">
          <a:xfrm>
            <a:off x="1588" y="3175"/>
            <a:ext cx="7115175" cy="1152525"/>
            <a:chOff x="-14288" y="-27384"/>
            <a:chExt cx="7115715" cy="1152525"/>
          </a:xfrm>
        </p:grpSpPr>
        <p:pic>
          <p:nvPicPr>
            <p:cNvPr id="53263"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8" name="TextBox 17">
              <a:hlinkClick r:id="rId4" action="ppaction://hlinksldjump"/>
            </p:cNvPr>
            <p:cNvSpPr txBox="1"/>
            <p:nvPr/>
          </p:nvSpPr>
          <p:spPr>
            <a:xfrm>
              <a:off x="192103" y="471091"/>
              <a:ext cx="2508440"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20" name="矩形 19"/>
            <p:cNvSpPr/>
            <p:nvPr/>
          </p:nvSpPr>
          <p:spPr>
            <a:xfrm>
              <a:off x="4130989" y="559991"/>
              <a:ext cx="2970438"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Practical phrases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20"/>
          <p:cNvGrpSpPr>
            <a:grpSpLocks/>
          </p:cNvGrpSpPr>
          <p:nvPr/>
        </p:nvGrpSpPr>
        <p:grpSpPr bwMode="auto">
          <a:xfrm>
            <a:off x="0" y="0"/>
            <a:ext cx="9144000" cy="6640513"/>
            <a:chOff x="0" y="0"/>
            <a:chExt cx="9144008" cy="6640513"/>
          </a:xfrm>
        </p:grpSpPr>
        <p:sp>
          <p:nvSpPr>
            <p:cNvPr id="11" name="Rectangle 10"/>
            <p:cNvSpPr/>
            <p:nvPr/>
          </p:nvSpPr>
          <p:spPr>
            <a:xfrm>
              <a:off x="0" y="0"/>
              <a:ext cx="9144008"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0" name="Picture 2"/>
            <p:cNvPicPr>
              <a:picLocks noChangeAspect="1" noChangeArrowheads="1"/>
            </p:cNvPicPr>
            <p:nvPr/>
          </p:nvPicPr>
          <p:blipFill>
            <a:blip r:embed="rId2"/>
            <a:srcRect/>
            <a:stretch>
              <a:fillRect/>
            </a:stretch>
          </p:blipFill>
          <p:spPr bwMode="auto">
            <a:xfrm>
              <a:off x="5514980" y="981075"/>
              <a:ext cx="3629028" cy="619125"/>
            </a:xfrm>
            <a:prstGeom prst="rect">
              <a:avLst/>
            </a:prstGeom>
            <a:ln>
              <a:noFill/>
            </a:ln>
            <a:effectLst>
              <a:outerShdw blurRad="292100" dist="139700" dir="2700000" algn="tl" rotWithShape="0">
                <a:srgbClr val="333333">
                  <a:alpha val="65000"/>
                </a:srgbClr>
              </a:outerShdw>
            </a:effectLst>
            <a:extLst/>
          </p:spPr>
        </p:pic>
        <p:sp>
          <p:nvSpPr>
            <p:cNvPr id="8202" name="Rectangle 6"/>
            <p:cNvSpPr>
              <a:spLocks noChangeArrowheads="1"/>
            </p:cNvSpPr>
            <p:nvPr/>
          </p:nvSpPr>
          <p:spPr bwMode="auto">
            <a:xfrm>
              <a:off x="5643570" y="1071546"/>
              <a:ext cx="3190869"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Warming-up activities</a:t>
              </a:r>
            </a:p>
          </p:txBody>
        </p:sp>
        <p:pic>
          <p:nvPicPr>
            <p:cNvPr id="8203" name="Picture 9"/>
            <p:cNvPicPr>
              <a:picLocks noChangeAspect="1" noChangeArrowheads="1"/>
            </p:cNvPicPr>
            <p:nvPr/>
          </p:nvPicPr>
          <p:blipFill>
            <a:blip r:embed="rId3"/>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4" action="ppaction://hlinksldjump"/>
            </p:cNvPr>
            <p:cNvSpPr txBox="1"/>
            <p:nvPr/>
          </p:nvSpPr>
          <p:spPr>
            <a:xfrm>
              <a:off x="6559556" y="2743200"/>
              <a:ext cx="1584326"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8205" name="Picture 9"/>
            <p:cNvPicPr>
              <a:picLocks noChangeAspect="1" noChangeArrowheads="1"/>
            </p:cNvPicPr>
            <p:nvPr/>
          </p:nvPicPr>
          <p:blipFill>
            <a:blip r:embed="rId3"/>
            <a:srcRect r="5479"/>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5" action="ppaction://hlinksldjump"/>
            </p:cNvPr>
            <p:cNvSpPr txBox="1"/>
            <p:nvPr/>
          </p:nvSpPr>
          <p:spPr>
            <a:xfrm>
              <a:off x="5229230" y="4275138"/>
              <a:ext cx="3170241"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8207" name="Picture 9"/>
            <p:cNvPicPr>
              <a:picLocks noChangeAspect="1" noChangeArrowheads="1"/>
            </p:cNvPicPr>
            <p:nvPr/>
          </p:nvPicPr>
          <p:blipFill>
            <a:blip r:embed="rId3"/>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6" action="ppaction://hlinksldjump"/>
            </p:cNvPr>
            <p:cNvSpPr txBox="1"/>
            <p:nvPr/>
          </p:nvSpPr>
          <p:spPr>
            <a:xfrm>
              <a:off x="4759329" y="5915025"/>
              <a:ext cx="3170241" cy="431800"/>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Cultural background</a:t>
              </a:r>
            </a:p>
          </p:txBody>
        </p:sp>
        <p:pic>
          <p:nvPicPr>
            <p:cNvPr id="8209" name="Picture 4">
              <a:hlinkClick r:id="rId7" action="ppaction://hlinksldjump"/>
            </p:cNvPr>
            <p:cNvPicPr>
              <a:picLocks noChangeAspect="1" noChangeArrowheads="1"/>
            </p:cNvPicPr>
            <p:nvPr/>
          </p:nvPicPr>
          <p:blipFill>
            <a:blip r:embed="rId8"/>
            <a:srcRect/>
            <a:stretch>
              <a:fillRect/>
            </a:stretch>
          </p:blipFill>
          <p:spPr bwMode="auto">
            <a:xfrm>
              <a:off x="8399463" y="6181725"/>
              <a:ext cx="434975" cy="458788"/>
            </a:xfrm>
            <a:prstGeom prst="rect">
              <a:avLst/>
            </a:prstGeom>
            <a:noFill/>
            <a:ln w="9525">
              <a:noFill/>
              <a:miter lim="800000"/>
              <a:headEnd/>
              <a:tailEnd/>
            </a:ln>
          </p:spPr>
        </p:pic>
      </p:grpSp>
      <p:grpSp>
        <p:nvGrpSpPr>
          <p:cNvPr id="8195" name="组合 19"/>
          <p:cNvGrpSpPr>
            <a:grpSpLocks/>
          </p:cNvGrpSpPr>
          <p:nvPr/>
        </p:nvGrpSpPr>
        <p:grpSpPr bwMode="auto">
          <a:xfrm>
            <a:off x="4763" y="34925"/>
            <a:ext cx="9144000" cy="708025"/>
            <a:chOff x="0" y="0"/>
            <a:chExt cx="9144000" cy="708025"/>
          </a:xfrm>
        </p:grpSpPr>
        <p:sp>
          <p:nvSpPr>
            <p:cNvPr id="21" name="Rectangle 10"/>
            <p:cNvSpPr/>
            <p:nvPr/>
          </p:nvSpPr>
          <p:spPr bwMode="auto">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3" name="TextBox 22"/>
            <p:cNvSpPr txBox="1"/>
            <p:nvPr/>
          </p:nvSpPr>
          <p:spPr bwMode="auto">
            <a:xfrm>
              <a:off x="1500187" y="174625"/>
              <a:ext cx="5081588"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8199"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pic>
        <p:nvPicPr>
          <p:cNvPr id="8196" name="Picture 1" descr="D:\已买图\物品\TWM0636331749_566X849.jpg"/>
          <p:cNvPicPr>
            <a:picLocks noChangeAspect="1" noChangeArrowheads="1"/>
          </p:cNvPicPr>
          <p:nvPr/>
        </p:nvPicPr>
        <p:blipFill>
          <a:blip r:embed="rId9"/>
          <a:srcRect/>
          <a:stretch>
            <a:fillRect/>
          </a:stretch>
        </p:blipFill>
        <p:spPr bwMode="auto">
          <a:xfrm>
            <a:off x="0" y="2405063"/>
            <a:ext cx="2968625" cy="44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nvGraphicFramePr>
        <p:xfrm>
          <a:off x="357188" y="1860550"/>
          <a:ext cx="8501062" cy="4579989"/>
        </p:xfrm>
        <a:graphic>
          <a:graphicData uri="http://schemas.openxmlformats.org/drawingml/2006/table">
            <a:tbl>
              <a:tblPr firstRow="1" bandRow="1">
                <a:tableStyleId>{93296810-A885-4BE3-A3E7-6D5BEEA58F35}</a:tableStyleId>
              </a:tblPr>
              <a:tblGrid>
                <a:gridCol w="4646860"/>
                <a:gridCol w="3854202"/>
              </a:tblGrid>
              <a:tr h="632251">
                <a:tc>
                  <a:txBody>
                    <a:bodyPr/>
                    <a:lstStyle/>
                    <a:p>
                      <a:pPr>
                        <a:lnSpc>
                          <a:spcPct val="100000"/>
                        </a:lnSpc>
                      </a:pPr>
                      <a:r>
                        <a:rPr lang="en-US" altLang="zh-CN" sz="2900" dirty="0" smtClean="0">
                          <a:effectLst>
                            <a:outerShdw blurRad="38100" dist="38100" dir="2700000" algn="tl">
                              <a:srgbClr val="000000">
                                <a:alpha val="43137"/>
                              </a:srgbClr>
                            </a:outerShdw>
                          </a:effectLst>
                          <a:latin typeface="Helvetica"/>
                        </a:rPr>
                        <a:t>     Functional</a:t>
                      </a:r>
                      <a:r>
                        <a:rPr lang="en-US" altLang="zh-CN" sz="2900" baseline="0" dirty="0" smtClean="0">
                          <a:effectLst>
                            <a:outerShdw blurRad="38100" dist="38100" dir="2700000" algn="tl">
                              <a:srgbClr val="000000">
                                <a:alpha val="43137"/>
                              </a:srgbClr>
                            </a:outerShdw>
                          </a:effectLst>
                          <a:latin typeface="Helvetica"/>
                        </a:rPr>
                        <a:t> Patterns</a:t>
                      </a:r>
                      <a:endParaRPr lang="zh-CN" altLang="en-US" sz="2900" dirty="0">
                        <a:solidFill>
                          <a:srgbClr val="FFFF00"/>
                        </a:solidFill>
                        <a:effectLst>
                          <a:outerShdw blurRad="38100" dist="38100" dir="2700000" algn="tl">
                            <a:srgbClr val="000000">
                              <a:alpha val="43137"/>
                            </a:srgbClr>
                          </a:outerShdw>
                        </a:effectLst>
                        <a:latin typeface="Helvetica"/>
                      </a:endParaRPr>
                    </a:p>
                  </a:txBody>
                  <a:tcPr marL="91439" marR="91439" marT="50140" marB="50140"/>
                </a:tc>
                <a:tc>
                  <a:txBody>
                    <a:bodyPr/>
                    <a:lstStyle/>
                    <a:p>
                      <a:pPr>
                        <a:lnSpc>
                          <a:spcPct val="100000"/>
                        </a:lnSpc>
                      </a:pPr>
                      <a:r>
                        <a:rPr lang="en-US" altLang="zh-CN" sz="2900" dirty="0" smtClean="0">
                          <a:effectLst>
                            <a:outerShdw blurRad="38100" dist="38100" dir="2700000" algn="tl">
                              <a:srgbClr val="000000">
                                <a:alpha val="43137"/>
                              </a:srgbClr>
                            </a:outerShdw>
                          </a:effectLst>
                          <a:latin typeface="Helvetica"/>
                        </a:rPr>
                        <a:t> Functions &amp; Usages</a:t>
                      </a:r>
                      <a:endParaRPr lang="zh-CN" altLang="en-US" sz="2900" dirty="0">
                        <a:solidFill>
                          <a:srgbClr val="FFFF00"/>
                        </a:solidFill>
                        <a:effectLst>
                          <a:outerShdw blurRad="38100" dist="38100" dir="2700000" algn="tl">
                            <a:srgbClr val="000000">
                              <a:alpha val="43137"/>
                            </a:srgbClr>
                          </a:outerShdw>
                        </a:effectLst>
                        <a:latin typeface="Helvetica"/>
                      </a:endParaRPr>
                    </a:p>
                  </a:txBody>
                  <a:tcPr marL="91439" marR="91439" marT="50140" marB="50140"/>
                </a:tc>
              </a:tr>
              <a:tr h="1020337">
                <a:tc>
                  <a:txBody>
                    <a:bodyPr/>
                    <a:lstStyle/>
                    <a:p>
                      <a:pPr marL="457200" indent="-457200">
                        <a:lnSpc>
                          <a:spcPct val="100000"/>
                        </a:lnSpc>
                        <a:spcBef>
                          <a:spcPct val="50000"/>
                        </a:spcBef>
                        <a:buNone/>
                        <a:defRPr/>
                      </a:pPr>
                      <a:r>
                        <a:rPr kumimoji="1" lang="en-US" altLang="zh-CN" sz="2600" dirty="0" smtClean="0">
                          <a:latin typeface="Helvetica"/>
                        </a:rPr>
                        <a:t>1.</a:t>
                      </a:r>
                      <a:r>
                        <a:rPr lang="en-US" sz="2000" kern="1200" dirty="0" smtClean="0">
                          <a:solidFill>
                            <a:schemeClr val="dk1"/>
                          </a:solidFill>
                          <a:latin typeface="+mn-lt"/>
                          <a:ea typeface="+mn-ea"/>
                          <a:cs typeface="+mn-cs"/>
                        </a:rPr>
                        <a:t> </a:t>
                      </a:r>
                      <a:r>
                        <a:rPr lang="en-US" sz="2600" kern="1200" dirty="0" smtClean="0">
                          <a:solidFill>
                            <a:schemeClr val="dk1"/>
                          </a:solidFill>
                          <a:latin typeface="Helvetica" pitchFamily="2" charset="0"/>
                          <a:ea typeface="+mn-ea"/>
                          <a:cs typeface="+mn-cs"/>
                        </a:rPr>
                        <a:t>Nothing … as much as …</a:t>
                      </a:r>
                      <a:endParaRPr kumimoji="1" lang="en-US" altLang="zh-CN" sz="2600" b="1" dirty="0">
                        <a:solidFill>
                          <a:schemeClr val="accent1">
                            <a:lumMod val="50000"/>
                          </a:schemeClr>
                        </a:solidFill>
                        <a:latin typeface="Helvetica" pitchFamily="2" charset="0"/>
                        <a:ea typeface="华文楷体" pitchFamily="2" charset="-122"/>
                      </a:endParaRPr>
                    </a:p>
                  </a:txBody>
                  <a:tcPr marL="91439" marR="91439" marT="50140" marB="50140" anchor="ctr"/>
                </a:tc>
                <a:tc>
                  <a:txBody>
                    <a:bodyPr/>
                    <a:lstStyle/>
                    <a:p>
                      <a:pPr>
                        <a:lnSpc>
                          <a:spcPct val="100000"/>
                        </a:lnSpc>
                        <a:spcBef>
                          <a:spcPct val="50000"/>
                        </a:spcBef>
                        <a:defRPr/>
                      </a:pPr>
                      <a:r>
                        <a:rPr kumimoji="1" lang="zh-CN" altLang="en-US" sz="2600" kern="1200" dirty="0" smtClean="0">
                          <a:solidFill>
                            <a:schemeClr val="dk1"/>
                          </a:solidFill>
                          <a:latin typeface="华文楷体" pitchFamily="2" charset="-122"/>
                          <a:ea typeface="华文楷体" pitchFamily="2" charset="-122"/>
                          <a:cs typeface="+mn-cs"/>
                        </a:rPr>
                        <a:t>否定比较级，用于表达</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最</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a:t>
                      </a:r>
                      <a:endParaRPr kumimoji="1" lang="en-US" altLang="zh-CN" sz="2600" kern="1200" dirty="0">
                        <a:solidFill>
                          <a:schemeClr val="dk1"/>
                        </a:solidFill>
                        <a:latin typeface="华文楷体" pitchFamily="2" charset="-122"/>
                        <a:ea typeface="华文楷体" pitchFamily="2" charset="-122"/>
                        <a:cs typeface="+mn-cs"/>
                      </a:endParaRPr>
                    </a:p>
                  </a:txBody>
                  <a:tcPr marL="91439" marR="91439" marT="50140" marB="50140" anchor="ctr"/>
                </a:tc>
              </a:tr>
              <a:tr h="1685188">
                <a:tc>
                  <a:txBody>
                    <a:bodyPr/>
                    <a:lstStyle/>
                    <a:p>
                      <a:pPr marL="358775" indent="-358775">
                        <a:lnSpc>
                          <a:spcPct val="100000"/>
                        </a:lnSpc>
                      </a:pPr>
                      <a:r>
                        <a:rPr lang="en-US" sz="2600" kern="1200" dirty="0" smtClean="0">
                          <a:solidFill>
                            <a:schemeClr val="dk1"/>
                          </a:solidFill>
                          <a:latin typeface="Helvetica" pitchFamily="2" charset="0"/>
                          <a:ea typeface="+mn-ea"/>
                          <a:cs typeface="+mn-cs"/>
                        </a:rPr>
                        <a:t>2. As sb. did </a:t>
                      </a:r>
                      <a:r>
                        <a:rPr lang="en-US" sz="2600" kern="1200" dirty="0" err="1" smtClean="0">
                          <a:solidFill>
                            <a:schemeClr val="dk1"/>
                          </a:solidFill>
                          <a:latin typeface="Helvetica" pitchFamily="2" charset="0"/>
                          <a:ea typeface="+mn-ea"/>
                          <a:cs typeface="+mn-cs"/>
                        </a:rPr>
                        <a:t>sth</a:t>
                      </a:r>
                      <a:r>
                        <a:rPr lang="en-US" sz="2600" kern="1200" dirty="0" smtClean="0">
                          <a:solidFill>
                            <a:schemeClr val="dk1"/>
                          </a:solidFill>
                          <a:latin typeface="Helvetica" pitchFamily="2" charset="0"/>
                          <a:ea typeface="+mn-ea"/>
                          <a:cs typeface="+mn-cs"/>
                        </a:rPr>
                        <a:t>., sb. realize something incredible / provoking / important: sb. no longer …</a:t>
                      </a:r>
                      <a:endParaRPr lang="zh-CN" altLang="en-US" sz="2600" kern="1200" dirty="0">
                        <a:solidFill>
                          <a:schemeClr val="dk1"/>
                        </a:solidFill>
                        <a:latin typeface="Helvetica" pitchFamily="2" charset="0"/>
                        <a:ea typeface="+mn-ea"/>
                        <a:cs typeface="+mn-cs"/>
                      </a:endParaRPr>
                    </a:p>
                  </a:txBody>
                  <a:tcPr marL="91439" marR="91439" marT="50140" marB="501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600" kern="1200" dirty="0" smtClean="0">
                          <a:solidFill>
                            <a:schemeClr val="dk1"/>
                          </a:solidFill>
                          <a:latin typeface="华文楷体" pitchFamily="2" charset="-122"/>
                          <a:ea typeface="华文楷体" pitchFamily="2" charset="-122"/>
                          <a:cs typeface="+mn-cs"/>
                        </a:rPr>
                        <a:t>用于表达</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某人对某些事的反思</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a:t>
                      </a:r>
                      <a:endParaRPr kumimoji="1" lang="zh-CN" altLang="en-US" sz="2600" kern="1200" dirty="0">
                        <a:solidFill>
                          <a:schemeClr val="dk1"/>
                        </a:solidFill>
                        <a:latin typeface="华文楷体" pitchFamily="2" charset="-122"/>
                        <a:ea typeface="华文楷体" pitchFamily="2" charset="-122"/>
                        <a:cs typeface="+mn-cs"/>
                      </a:endParaRPr>
                    </a:p>
                  </a:txBody>
                  <a:tcPr marL="91439" marR="91439" marT="50140" marB="50140" anchor="ctr"/>
                </a:tc>
              </a:tr>
              <a:tr h="1242161">
                <a:tc>
                  <a:txBody>
                    <a:bodyPr/>
                    <a:lstStyle/>
                    <a:p>
                      <a:pPr marL="358775" marR="0" indent="-358775" algn="l" defTabSz="914400" rtl="0" eaLnBrk="1" fontAlgn="auto" latinLnBrk="0" hangingPunct="1">
                        <a:lnSpc>
                          <a:spcPct val="100000"/>
                        </a:lnSpc>
                        <a:spcBef>
                          <a:spcPts val="0"/>
                        </a:spcBef>
                        <a:spcAft>
                          <a:spcPts val="0"/>
                        </a:spcAft>
                        <a:buClrTx/>
                        <a:buSzTx/>
                        <a:buFontTx/>
                        <a:buNone/>
                        <a:tabLst/>
                        <a:defRPr/>
                      </a:pPr>
                      <a:r>
                        <a:rPr lang="en-US" altLang="en-US" sz="2600" kern="1200" dirty="0" smtClean="0">
                          <a:solidFill>
                            <a:schemeClr val="dk1"/>
                          </a:solidFill>
                          <a:latin typeface="Helvetica" pitchFamily="2" charset="0"/>
                          <a:ea typeface="+mn-ea"/>
                          <a:cs typeface="+mn-cs"/>
                        </a:rPr>
                        <a:t>3. Adj. as sb. was, sb. / </a:t>
                      </a:r>
                      <a:r>
                        <a:rPr lang="en-US" altLang="en-US" sz="2600" kern="1200" dirty="0" err="1" smtClean="0">
                          <a:solidFill>
                            <a:schemeClr val="dk1"/>
                          </a:solidFill>
                          <a:latin typeface="Helvetica" pitchFamily="2" charset="0"/>
                          <a:ea typeface="+mn-ea"/>
                          <a:cs typeface="+mn-cs"/>
                        </a:rPr>
                        <a:t>sth</a:t>
                      </a:r>
                      <a:r>
                        <a:rPr lang="en-US" altLang="en-US" sz="2600" kern="1200" dirty="0" smtClean="0">
                          <a:solidFill>
                            <a:schemeClr val="dk1"/>
                          </a:solidFill>
                          <a:latin typeface="Helvetica" pitchFamily="2" charset="0"/>
                          <a:ea typeface="+mn-ea"/>
                          <a:cs typeface="+mn-cs"/>
                        </a:rPr>
                        <a:t>. had never looked adj.</a:t>
                      </a:r>
                      <a:endParaRPr lang="zh-CN" altLang="en-US" sz="2600" kern="1200" dirty="0" smtClean="0">
                        <a:solidFill>
                          <a:schemeClr val="dk1"/>
                        </a:solidFill>
                        <a:latin typeface="Helvetica" pitchFamily="2" charset="0"/>
                        <a:ea typeface="+mn-ea"/>
                        <a:cs typeface="+mn-cs"/>
                      </a:endParaRPr>
                    </a:p>
                  </a:txBody>
                  <a:tcPr marL="68579" marR="68579"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600" kern="1200" dirty="0" smtClean="0">
                          <a:solidFill>
                            <a:schemeClr val="dk1"/>
                          </a:solidFill>
                          <a:latin typeface="华文楷体" pitchFamily="2" charset="-122"/>
                          <a:ea typeface="华文楷体" pitchFamily="2" charset="-122"/>
                          <a:cs typeface="+mn-cs"/>
                        </a:rPr>
                        <a:t>用于表达</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某人对某事或某人新的看法</a:t>
                      </a:r>
                      <a:r>
                        <a:rPr kumimoji="1" lang="en-US" altLang="en-US" sz="2600" kern="1200" dirty="0" smtClean="0">
                          <a:solidFill>
                            <a:schemeClr val="dk1"/>
                          </a:solidFill>
                          <a:latin typeface="华文楷体" pitchFamily="2" charset="-122"/>
                          <a:ea typeface="华文楷体" pitchFamily="2" charset="-122"/>
                          <a:cs typeface="+mn-cs"/>
                        </a:rPr>
                        <a:t>”</a:t>
                      </a:r>
                      <a:r>
                        <a:rPr kumimoji="1" lang="zh-CN" altLang="en-US" sz="2600" kern="1200" dirty="0" smtClean="0">
                          <a:solidFill>
                            <a:schemeClr val="dk1"/>
                          </a:solidFill>
                          <a:latin typeface="华文楷体" pitchFamily="2" charset="-122"/>
                          <a:ea typeface="华文楷体" pitchFamily="2" charset="-122"/>
                          <a:cs typeface="+mn-cs"/>
                        </a:rPr>
                        <a:t>。</a:t>
                      </a:r>
                    </a:p>
                  </a:txBody>
                  <a:tcPr marL="68579" marR="68579" marT="0" marB="0" anchor="ctr"/>
                </a:tc>
              </a:tr>
            </a:tbl>
          </a:graphicData>
        </a:graphic>
      </p:graphicFrame>
      <p:grpSp>
        <p:nvGrpSpPr>
          <p:cNvPr id="54292" name="组合 4"/>
          <p:cNvGrpSpPr>
            <a:grpSpLocks/>
          </p:cNvGrpSpPr>
          <p:nvPr/>
        </p:nvGrpSpPr>
        <p:grpSpPr bwMode="auto">
          <a:xfrm>
            <a:off x="1588" y="-26988"/>
            <a:ext cx="7443787" cy="1152526"/>
            <a:chOff x="-14288" y="-27384"/>
            <a:chExt cx="7444331" cy="1152525"/>
          </a:xfrm>
        </p:grpSpPr>
        <p:pic>
          <p:nvPicPr>
            <p:cNvPr id="54293"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7" name="TextBox 6">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8" name="矩形 7"/>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1"/>
          <p:cNvSpPr>
            <a:spLocks noChangeArrowheads="1"/>
          </p:cNvSpPr>
          <p:nvPr/>
        </p:nvSpPr>
        <p:spPr bwMode="auto">
          <a:xfrm>
            <a:off x="1538288" y="2000250"/>
            <a:ext cx="5976937" cy="892175"/>
          </a:xfrm>
          <a:prstGeom prst="rect">
            <a:avLst/>
          </a:prstGeom>
          <a:noFill/>
          <a:ln w="9525">
            <a:noFill/>
            <a:miter lim="800000"/>
            <a:headEnd/>
            <a:tailEnd/>
          </a:ln>
        </p:spPr>
        <p:txBody>
          <a:bodyPr>
            <a:spAutoFit/>
          </a:bodyPr>
          <a:lstStyle/>
          <a:p>
            <a:r>
              <a:rPr lang="zh-CN" altLang="en-US" sz="2600">
                <a:solidFill>
                  <a:srgbClr val="C00000"/>
                </a:solidFill>
                <a:latin typeface="华文行楷" pitchFamily="2" charset="-122"/>
                <a:ea typeface="华文行楷" pitchFamily="2" charset="-122"/>
              </a:rPr>
              <a:t>没有什么比</a:t>
            </a:r>
            <a:r>
              <a:rPr lang="zh-CN" altLang="en-US" sz="2600">
                <a:latin typeface="华文行楷" pitchFamily="2" charset="-122"/>
                <a:ea typeface="华文行楷" pitchFamily="2" charset="-122"/>
              </a:rPr>
              <a:t>水让我</a:t>
            </a:r>
            <a:r>
              <a:rPr lang="zh-CN" altLang="en-US" sz="2600">
                <a:solidFill>
                  <a:srgbClr val="C00000"/>
                </a:solidFill>
                <a:latin typeface="华文行楷" pitchFamily="2" charset="-122"/>
                <a:ea typeface="华文行楷" pitchFamily="2" charset="-122"/>
              </a:rPr>
              <a:t>更</a:t>
            </a:r>
            <a:r>
              <a:rPr lang="zh-CN" altLang="en-US" sz="2600">
                <a:latin typeface="华文行楷" pitchFamily="2" charset="-122"/>
                <a:ea typeface="华文行楷" pitchFamily="2" charset="-122"/>
              </a:rPr>
              <a:t>害怕了。</a:t>
            </a:r>
          </a:p>
          <a:p>
            <a:endParaRPr lang="zh-CN" altLang="en-US" sz="2600">
              <a:latin typeface="华文行楷" pitchFamily="2" charset="-122"/>
              <a:ea typeface="华文行楷" pitchFamily="2" charset="-122"/>
            </a:endParaRPr>
          </a:p>
        </p:txBody>
      </p:sp>
      <p:sp>
        <p:nvSpPr>
          <p:cNvPr id="55299" name="TextBox 4"/>
          <p:cNvSpPr txBox="1">
            <a:spLocks noChangeArrowheads="1"/>
          </p:cNvSpPr>
          <p:nvPr/>
        </p:nvSpPr>
        <p:spPr bwMode="auto">
          <a:xfrm>
            <a:off x="1538288" y="1214438"/>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55300" name="TextBox 25"/>
          <p:cNvSpPr txBox="1">
            <a:spLocks noChangeArrowheads="1"/>
          </p:cNvSpPr>
          <p:nvPr/>
        </p:nvSpPr>
        <p:spPr bwMode="auto">
          <a:xfrm>
            <a:off x="1538288" y="3014663"/>
            <a:ext cx="1871662" cy="522287"/>
          </a:xfrm>
          <a:prstGeom prst="rect">
            <a:avLst/>
          </a:prstGeom>
          <a:noFill/>
          <a:ln w="9525">
            <a:noFill/>
            <a:miter lim="800000"/>
            <a:headEnd/>
            <a:tailEnd/>
          </a:ln>
        </p:spPr>
        <p:txBody>
          <a:bodyPr>
            <a:spAutoFit/>
          </a:bodyPr>
          <a:lstStyle/>
          <a:p>
            <a:r>
              <a:rPr lang="zh-CN" altLang="en-US" sz="2800" b="1">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9563" y="4335463"/>
            <a:ext cx="6088062" cy="811212"/>
          </a:xfrm>
          <a:prstGeom prst="rect">
            <a:avLst/>
          </a:prstGeom>
          <a:noFill/>
          <a:ln w="9525">
            <a:noFill/>
            <a:miter lim="800000"/>
            <a:headEnd/>
            <a:tailEnd/>
          </a:ln>
        </p:spPr>
        <p:txBody>
          <a:bodyPr>
            <a:spAutoFit/>
          </a:bodyPr>
          <a:lstStyle/>
          <a:p>
            <a:pPr>
              <a:lnSpc>
                <a:spcPts val="2800"/>
              </a:lnSpc>
              <a:spcBef>
                <a:spcPct val="50000"/>
              </a:spcBef>
            </a:pPr>
            <a:r>
              <a:rPr lang="en-US" altLang="zh-CN" sz="2600" b="1">
                <a:solidFill>
                  <a:srgbClr val="FF6600"/>
                </a:solidFill>
                <a:latin typeface="Helvetica" pitchFamily="34" charset="0"/>
              </a:rPr>
              <a:t>Nothing</a:t>
            </a:r>
            <a:r>
              <a:rPr lang="en-US" altLang="zh-CN" sz="2600">
                <a:latin typeface="Helvetica" pitchFamily="34" charset="0"/>
              </a:rPr>
              <a:t> scared me </a:t>
            </a:r>
            <a:r>
              <a:rPr lang="en-US" altLang="zh-CN" sz="2600" b="1">
                <a:solidFill>
                  <a:srgbClr val="FF6600"/>
                </a:solidFill>
                <a:latin typeface="Helvetica" pitchFamily="34" charset="0"/>
              </a:rPr>
              <a:t>as much as </a:t>
            </a:r>
            <a:r>
              <a:rPr lang="en-US" altLang="zh-CN" sz="2600">
                <a:latin typeface="Helvetica" pitchFamily="34" charset="0"/>
              </a:rPr>
              <a:t>water. (Para. 1, L1)</a:t>
            </a:r>
          </a:p>
        </p:txBody>
      </p:sp>
      <p:cxnSp>
        <p:nvCxnSpPr>
          <p:cNvPr id="4" name="直接连接符 3"/>
          <p:cNvCxnSpPr/>
          <p:nvPr/>
        </p:nvCxnSpPr>
        <p:spPr>
          <a:xfrm>
            <a:off x="1551677" y="1738313"/>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027" y="353695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55306" name="组合 10"/>
          <p:cNvGrpSpPr>
            <a:grpSpLocks/>
          </p:cNvGrpSpPr>
          <p:nvPr/>
        </p:nvGrpSpPr>
        <p:grpSpPr bwMode="auto">
          <a:xfrm>
            <a:off x="1588" y="-26988"/>
            <a:ext cx="7443787" cy="1152526"/>
            <a:chOff x="-14288" y="-27384"/>
            <a:chExt cx="7444331" cy="1152525"/>
          </a:xfrm>
        </p:grpSpPr>
        <p:pic>
          <p:nvPicPr>
            <p:cNvPr id="55307"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5" name="TextBox 14">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1"/>
          <p:cNvSpPr>
            <a:spLocks noChangeArrowheads="1"/>
          </p:cNvSpPr>
          <p:nvPr/>
        </p:nvSpPr>
        <p:spPr bwMode="auto">
          <a:xfrm>
            <a:off x="1584325" y="2143125"/>
            <a:ext cx="6273800" cy="450850"/>
          </a:xfrm>
          <a:prstGeom prst="rect">
            <a:avLst/>
          </a:prstGeom>
          <a:noFill/>
          <a:ln w="9525">
            <a:noFill/>
            <a:miter lim="800000"/>
            <a:headEnd/>
            <a:tailEnd/>
          </a:ln>
        </p:spPr>
        <p:txBody>
          <a:bodyPr>
            <a:spAutoFit/>
          </a:bodyPr>
          <a:lstStyle/>
          <a:p>
            <a:pPr>
              <a:lnSpc>
                <a:spcPts val="2800"/>
              </a:lnSpc>
            </a:pPr>
            <a:r>
              <a:rPr lang="en-US" altLang="zh-CN" sz="2600">
                <a:latin typeface="Helvetica" pitchFamily="34" charset="0"/>
                <a:ea typeface="华文行楷" pitchFamily="2" charset="-122"/>
              </a:rPr>
              <a:t>Nothing … as much as …</a:t>
            </a:r>
          </a:p>
        </p:txBody>
      </p:sp>
      <p:sp>
        <p:nvSpPr>
          <p:cNvPr id="5" name="TextBox 4"/>
          <p:cNvSpPr txBox="1"/>
          <p:nvPr/>
        </p:nvSpPr>
        <p:spPr>
          <a:xfrm>
            <a:off x="1538288" y="1214438"/>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6324" name="TextBox 25"/>
          <p:cNvSpPr txBox="1">
            <a:spLocks noChangeArrowheads="1"/>
          </p:cNvSpPr>
          <p:nvPr/>
        </p:nvSpPr>
        <p:spPr bwMode="auto">
          <a:xfrm>
            <a:off x="1538288" y="3000375"/>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4110038"/>
            <a:ext cx="6088062" cy="461962"/>
          </a:xfrm>
          <a:prstGeom prst="rect">
            <a:avLst/>
          </a:prstGeom>
          <a:noFill/>
          <a:ln w="9525">
            <a:noFill/>
            <a:miter lim="800000"/>
            <a:headEnd/>
            <a:tailEnd/>
          </a:ln>
        </p:spPr>
        <p:txBody>
          <a:bodyPr>
            <a:spAutoFit/>
          </a:bodyPr>
          <a:lstStyle/>
          <a:p>
            <a:pPr>
              <a:lnSpc>
                <a:spcPts val="2800"/>
              </a:lnSpc>
              <a:spcBef>
                <a:spcPct val="50000"/>
              </a:spcBef>
            </a:pPr>
            <a:r>
              <a:rPr lang="zh-CN" altLang="en-US" sz="2600">
                <a:latin typeface="华文行楷" pitchFamily="2" charset="-122"/>
                <a:ea typeface="华文行楷" pitchFamily="2" charset="-122"/>
              </a:rPr>
              <a:t>否定比较级，用于表达</a:t>
            </a:r>
            <a:r>
              <a:rPr lang="en-US" altLang="en-US" sz="2600">
                <a:solidFill>
                  <a:srgbClr val="71AE0E"/>
                </a:solidFill>
                <a:latin typeface="华文行楷" pitchFamily="2" charset="-122"/>
                <a:ea typeface="华文行楷" pitchFamily="2" charset="-122"/>
              </a:rPr>
              <a:t>“</a:t>
            </a:r>
            <a:r>
              <a:rPr lang="zh-CN" altLang="en-US" sz="2600">
                <a:solidFill>
                  <a:srgbClr val="71AE0E"/>
                </a:solidFill>
                <a:latin typeface="华文行楷" pitchFamily="2" charset="-122"/>
                <a:ea typeface="华文行楷" pitchFamily="2" charset="-122"/>
              </a:rPr>
              <a:t>最</a:t>
            </a:r>
            <a:r>
              <a:rPr lang="en-US" altLang="en-US" sz="2600">
                <a:solidFill>
                  <a:srgbClr val="71AE0E"/>
                </a:solidFill>
                <a:latin typeface="华文行楷" pitchFamily="2" charset="-122"/>
                <a:ea typeface="华文行楷" pitchFamily="2" charset="-122"/>
              </a:rPr>
              <a:t>……”</a:t>
            </a:r>
            <a:r>
              <a:rPr lang="zh-CN" altLang="en-US" sz="2600">
                <a:latin typeface="华文行楷" pitchFamily="2" charset="-122"/>
                <a:ea typeface="华文行楷" pitchFamily="2" charset="-122"/>
              </a:rPr>
              <a:t>。</a:t>
            </a:r>
          </a:p>
        </p:txBody>
      </p:sp>
      <p:cxnSp>
        <p:nvCxnSpPr>
          <p:cNvPr id="4" name="直接连接符 3"/>
          <p:cNvCxnSpPr/>
          <p:nvPr/>
        </p:nvCxnSpPr>
        <p:spPr>
          <a:xfrm>
            <a:off x="1558027" y="3524250"/>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738313"/>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6328"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56331" name="组合 11"/>
          <p:cNvGrpSpPr>
            <a:grpSpLocks/>
          </p:cNvGrpSpPr>
          <p:nvPr/>
        </p:nvGrpSpPr>
        <p:grpSpPr bwMode="auto">
          <a:xfrm>
            <a:off x="1588" y="-26988"/>
            <a:ext cx="7443787" cy="1152526"/>
            <a:chOff x="-14288" y="-27384"/>
            <a:chExt cx="7444331" cy="1152525"/>
          </a:xfrm>
        </p:grpSpPr>
        <p:pic>
          <p:nvPicPr>
            <p:cNvPr id="56332" name="Picture 2"/>
            <p:cNvPicPr>
              <a:picLocks noChangeAspect="1" noChangeArrowheads="1"/>
            </p:cNvPicPr>
            <p:nvPr/>
          </p:nvPicPr>
          <p:blipFill>
            <a:blip r:embed="rId4"/>
            <a:srcRect/>
            <a:stretch>
              <a:fillRect/>
            </a:stretch>
          </p:blipFill>
          <p:spPr bwMode="auto">
            <a:xfrm>
              <a:off x="-14288" y="-27384"/>
              <a:ext cx="4014784" cy="1152525"/>
            </a:xfrm>
            <a:prstGeom prst="rect">
              <a:avLst/>
            </a:prstGeom>
            <a:noFill/>
            <a:ln w="9525">
              <a:noFill/>
              <a:miter lim="800000"/>
              <a:headEnd/>
              <a:tailEnd/>
            </a:ln>
          </p:spPr>
        </p:pic>
        <p:sp>
          <p:nvSpPr>
            <p:cNvPr id="15" name="TextBox 14">
              <a:hlinkClick r:id="rId5"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857250" y="1500188"/>
            <a:ext cx="7745413" cy="5159375"/>
          </a:xfrm>
          <a:prstGeom prst="rect">
            <a:avLst/>
          </a:prstGeom>
          <a:noFill/>
          <a:ln w="9525">
            <a:noFill/>
            <a:miter lim="800000"/>
            <a:headEnd/>
            <a:tailEnd/>
          </a:ln>
        </p:spPr>
      </p:pic>
      <p:sp>
        <p:nvSpPr>
          <p:cNvPr id="13" name="文本框 5"/>
          <p:cNvSpPr txBox="1"/>
          <p:nvPr/>
        </p:nvSpPr>
        <p:spPr>
          <a:xfrm>
            <a:off x="1714480" y="4038905"/>
            <a:ext cx="2071702"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lang="en-US" altLang="zh-CN" sz="2400" dirty="0">
                <a:latin typeface="+mn-lt"/>
                <a:ea typeface="+mn-ea"/>
              </a:rPr>
              <a:t> bother /mind</a:t>
            </a:r>
            <a:r>
              <a:rPr kumimoji="1" lang="en-US" altLang="zh-CN" sz="2400" dirty="0">
                <a:solidFill>
                  <a:schemeClr val="accent4">
                    <a:lumMod val="10000"/>
                  </a:schemeClr>
                </a:solidFill>
                <a:latin typeface="Helvetica" pitchFamily="34" charset="0"/>
                <a:ea typeface="+mn-ea"/>
              </a:rPr>
              <a:t>) </a:t>
            </a:r>
          </a:p>
        </p:txBody>
      </p:sp>
      <p:sp>
        <p:nvSpPr>
          <p:cNvPr id="23" name="TextBox 22"/>
          <p:cNvSpPr txBox="1"/>
          <p:nvPr/>
        </p:nvSpPr>
        <p:spPr>
          <a:xfrm>
            <a:off x="1403350" y="207962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547813" y="2659063"/>
            <a:ext cx="6515100" cy="555625"/>
          </a:xfrm>
          <a:prstGeom prst="rect">
            <a:avLst/>
          </a:prstGeom>
          <a:noFill/>
          <a:ln w="9525">
            <a:noFill/>
            <a:miter lim="800000"/>
            <a:headEnd/>
            <a:tailEnd/>
          </a:ln>
        </p:spPr>
        <p:txBody>
          <a:bodyPr>
            <a:spAutoFit/>
          </a:bodyPr>
          <a:lstStyle/>
          <a:p>
            <a:pPr>
              <a:lnSpc>
                <a:spcPct val="135000"/>
              </a:lnSpc>
              <a:spcBef>
                <a:spcPct val="50000"/>
              </a:spcBef>
            </a:pPr>
            <a:r>
              <a:rPr lang="zh-CN" altLang="en-US" sz="2400">
                <a:latin typeface="华文行楷" pitchFamily="2" charset="-122"/>
                <a:ea typeface="华文行楷" pitchFamily="2" charset="-122"/>
              </a:rPr>
              <a:t>世界上最让人困扰的就是自己的心境。</a:t>
            </a:r>
          </a:p>
        </p:txBody>
      </p:sp>
      <p:sp>
        <p:nvSpPr>
          <p:cNvPr id="25" name="TextBox 24"/>
          <p:cNvSpPr txBox="1"/>
          <p:nvPr/>
        </p:nvSpPr>
        <p:spPr>
          <a:xfrm>
            <a:off x="1403350" y="3436938"/>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500188" y="4643438"/>
            <a:ext cx="6357937" cy="811212"/>
          </a:xfrm>
          <a:prstGeom prst="rect">
            <a:avLst/>
          </a:prstGeom>
          <a:noFill/>
          <a:ln w="9525">
            <a:noFill/>
            <a:miter lim="800000"/>
            <a:headEnd/>
            <a:tailEnd/>
          </a:ln>
        </p:spPr>
        <p:txBody>
          <a:bodyPr>
            <a:spAutoFit/>
          </a:bodyPr>
          <a:lstStyle/>
          <a:p>
            <a:pPr algn="just">
              <a:lnSpc>
                <a:spcPts val="2800"/>
              </a:lnSpc>
              <a:spcBef>
                <a:spcPct val="50000"/>
              </a:spcBef>
            </a:pPr>
            <a:r>
              <a:rPr kumimoji="1" lang="en-US" altLang="zh-CN" sz="2400" b="1" i="1">
                <a:solidFill>
                  <a:srgbClr val="FF6600"/>
                </a:solidFill>
                <a:latin typeface="Helvetica" pitchFamily="34" charset="0"/>
              </a:rPr>
              <a:t>Nothing</a:t>
            </a:r>
            <a:r>
              <a:rPr kumimoji="1" lang="en-US" altLang="zh-CN" sz="2400">
                <a:latin typeface="Helvetica" pitchFamily="34" charset="0"/>
              </a:rPr>
              <a:t> in the world can bother you </a:t>
            </a:r>
            <a:r>
              <a:rPr kumimoji="1" lang="en-US" altLang="zh-CN" sz="2400" b="1" i="1">
                <a:solidFill>
                  <a:srgbClr val="FF6600"/>
                </a:solidFill>
                <a:latin typeface="Helvetica" pitchFamily="34" charset="0"/>
              </a:rPr>
              <a:t>as much as </a:t>
            </a:r>
            <a:r>
              <a:rPr kumimoji="1" lang="en-US" altLang="zh-CN" sz="2400">
                <a:latin typeface="Helvetica" pitchFamily="34" charset="0"/>
              </a:rPr>
              <a:t>your own mind.</a:t>
            </a:r>
          </a:p>
        </p:txBody>
      </p:sp>
      <p:grpSp>
        <p:nvGrpSpPr>
          <p:cNvPr id="57355" name="组合 9"/>
          <p:cNvGrpSpPr>
            <a:grpSpLocks/>
          </p:cNvGrpSpPr>
          <p:nvPr/>
        </p:nvGrpSpPr>
        <p:grpSpPr bwMode="auto">
          <a:xfrm>
            <a:off x="1588" y="-26988"/>
            <a:ext cx="7443787" cy="1152526"/>
            <a:chOff x="-14288" y="-27384"/>
            <a:chExt cx="7444331" cy="1152525"/>
          </a:xfrm>
        </p:grpSpPr>
        <p:pic>
          <p:nvPicPr>
            <p:cNvPr id="57356"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1"/>
          <p:cNvSpPr>
            <a:spLocks noChangeArrowheads="1"/>
          </p:cNvSpPr>
          <p:nvPr/>
        </p:nvSpPr>
        <p:spPr bwMode="auto">
          <a:xfrm>
            <a:off x="1538288" y="1928813"/>
            <a:ext cx="5976937" cy="892175"/>
          </a:xfrm>
          <a:prstGeom prst="rect">
            <a:avLst/>
          </a:prstGeom>
          <a:noFill/>
          <a:ln w="9525">
            <a:noFill/>
            <a:miter lim="800000"/>
            <a:headEnd/>
            <a:tailEnd/>
          </a:ln>
        </p:spPr>
        <p:txBody>
          <a:bodyPr>
            <a:spAutoFit/>
          </a:bodyPr>
          <a:lstStyle/>
          <a:p>
            <a:r>
              <a:rPr lang="zh-CN" altLang="en-US" sz="2600">
                <a:latin typeface="华文行楷" pitchFamily="2" charset="-122"/>
                <a:ea typeface="华文行楷" pitchFamily="2" charset="-122"/>
              </a:rPr>
              <a:t>后来我们到达安全水域时，我觉</a:t>
            </a:r>
            <a:r>
              <a:rPr lang="zh-CN" altLang="en-US" sz="2600">
                <a:solidFill>
                  <a:srgbClr val="C00000"/>
                </a:solidFill>
                <a:latin typeface="华文行楷" pitchFamily="2" charset="-122"/>
                <a:ea typeface="华文行楷" pitchFamily="2" charset="-122"/>
              </a:rPr>
              <a:t>得有些不可思议</a:t>
            </a:r>
            <a:r>
              <a:rPr lang="zh-CN" altLang="en-US" sz="2600">
                <a:latin typeface="华文行楷" pitchFamily="2" charset="-122"/>
                <a:ea typeface="华文行楷" pitchFamily="2" charset="-122"/>
              </a:rPr>
              <a:t>：我</a:t>
            </a:r>
            <a:r>
              <a:rPr lang="zh-CN" altLang="en-US" sz="2600">
                <a:solidFill>
                  <a:srgbClr val="C00000"/>
                </a:solidFill>
                <a:latin typeface="华文行楷" pitchFamily="2" charset="-122"/>
                <a:ea typeface="华文行楷" pitchFamily="2" charset="-122"/>
              </a:rPr>
              <a:t>不再</a:t>
            </a:r>
            <a:r>
              <a:rPr lang="zh-CN" altLang="en-US" sz="2600">
                <a:latin typeface="华文行楷" pitchFamily="2" charset="-122"/>
                <a:ea typeface="华文行楷" pitchFamily="2" charset="-122"/>
              </a:rPr>
              <a:t>怕水了。</a:t>
            </a:r>
          </a:p>
        </p:txBody>
      </p:sp>
      <p:sp>
        <p:nvSpPr>
          <p:cNvPr id="58371" name="TextBox 4"/>
          <p:cNvSpPr txBox="1">
            <a:spLocks noChangeArrowheads="1"/>
          </p:cNvSpPr>
          <p:nvPr/>
        </p:nvSpPr>
        <p:spPr bwMode="auto">
          <a:xfrm>
            <a:off x="1538288" y="1143000"/>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58372" name="TextBox 25"/>
          <p:cNvSpPr txBox="1">
            <a:spLocks noChangeArrowheads="1"/>
          </p:cNvSpPr>
          <p:nvPr/>
        </p:nvSpPr>
        <p:spPr bwMode="auto">
          <a:xfrm>
            <a:off x="1547813" y="3071813"/>
            <a:ext cx="1871662" cy="522287"/>
          </a:xfrm>
          <a:prstGeom prst="rect">
            <a:avLst/>
          </a:prstGeom>
          <a:noFill/>
          <a:ln w="9525">
            <a:noFill/>
            <a:miter lim="800000"/>
            <a:headEnd/>
            <a:tailEnd/>
          </a:ln>
        </p:spPr>
        <p:txBody>
          <a:bodyPr>
            <a:spAutoFit/>
          </a:bodyPr>
          <a:lstStyle/>
          <a:p>
            <a:r>
              <a:rPr lang="zh-CN" altLang="en-US" sz="2800" b="1">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213" y="3851275"/>
            <a:ext cx="5878512" cy="1292225"/>
          </a:xfrm>
          <a:prstGeom prst="rect">
            <a:avLst/>
          </a:prstGeom>
          <a:noFill/>
          <a:ln w="9525">
            <a:noFill/>
            <a:miter lim="800000"/>
            <a:headEnd/>
            <a:tailEnd/>
          </a:ln>
        </p:spPr>
        <p:txBody>
          <a:bodyPr>
            <a:spAutoFit/>
          </a:bodyPr>
          <a:lstStyle/>
          <a:p>
            <a:pPr algn="just">
              <a:spcBef>
                <a:spcPct val="50000"/>
              </a:spcBef>
            </a:pPr>
            <a:r>
              <a:rPr lang="en-US" altLang="zh-CN" sz="2600">
                <a:latin typeface="Helvetica" pitchFamily="34" charset="0"/>
              </a:rPr>
              <a:t>And, as we made our way to safety I </a:t>
            </a:r>
            <a:r>
              <a:rPr lang="en-US" altLang="zh-CN" sz="2600" b="1">
                <a:solidFill>
                  <a:srgbClr val="FF6600"/>
                </a:solidFill>
                <a:latin typeface="Helvetica" pitchFamily="34" charset="0"/>
              </a:rPr>
              <a:t>realized something incredible</a:t>
            </a:r>
            <a:r>
              <a:rPr lang="en-US" altLang="zh-CN" sz="2600">
                <a:latin typeface="Helvetica" pitchFamily="34" charset="0"/>
              </a:rPr>
              <a:t>: I was </a:t>
            </a:r>
            <a:r>
              <a:rPr lang="en-US" altLang="zh-CN" sz="2600" b="1">
                <a:solidFill>
                  <a:srgbClr val="FF6600"/>
                </a:solidFill>
                <a:latin typeface="Helvetica" pitchFamily="34" charset="0"/>
              </a:rPr>
              <a:t>no longer </a:t>
            </a:r>
            <a:r>
              <a:rPr lang="en-US" altLang="zh-CN" sz="2600">
                <a:latin typeface="Helvetica" pitchFamily="34" charset="0"/>
              </a:rPr>
              <a:t>afraid. (Para. 16, L1)</a:t>
            </a:r>
          </a:p>
        </p:txBody>
      </p:sp>
      <p:cxnSp>
        <p:nvCxnSpPr>
          <p:cNvPr id="4" name="直接连接符 3"/>
          <p:cNvCxnSpPr/>
          <p:nvPr/>
        </p:nvCxnSpPr>
        <p:spPr>
          <a:xfrm>
            <a:off x="1538333" y="1666875"/>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527" y="342900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58378" name="组合 10"/>
          <p:cNvGrpSpPr>
            <a:grpSpLocks/>
          </p:cNvGrpSpPr>
          <p:nvPr/>
        </p:nvGrpSpPr>
        <p:grpSpPr bwMode="auto">
          <a:xfrm>
            <a:off x="1588" y="-26988"/>
            <a:ext cx="7443787" cy="1152526"/>
            <a:chOff x="-14288" y="-27384"/>
            <a:chExt cx="7444331" cy="1152525"/>
          </a:xfrm>
        </p:grpSpPr>
        <p:pic>
          <p:nvPicPr>
            <p:cNvPr id="58379"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3" name="TextBox 12">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1"/>
          <p:cNvSpPr>
            <a:spLocks noChangeArrowheads="1"/>
          </p:cNvSpPr>
          <p:nvPr/>
        </p:nvSpPr>
        <p:spPr bwMode="auto">
          <a:xfrm>
            <a:off x="1609725" y="2044700"/>
            <a:ext cx="6319838" cy="1169988"/>
          </a:xfrm>
          <a:prstGeom prst="rect">
            <a:avLst/>
          </a:prstGeom>
          <a:noFill/>
          <a:ln w="9525">
            <a:noFill/>
            <a:miter lim="800000"/>
            <a:headEnd/>
            <a:tailEnd/>
          </a:ln>
        </p:spPr>
        <p:txBody>
          <a:bodyPr>
            <a:spAutoFit/>
          </a:bodyPr>
          <a:lstStyle/>
          <a:p>
            <a:pPr algn="just">
              <a:lnSpc>
                <a:spcPts val="2800"/>
              </a:lnSpc>
            </a:pPr>
            <a:r>
              <a:rPr lang="en-US" altLang="zh-CN" sz="2600">
                <a:latin typeface="Helvetica" pitchFamily="34" charset="0"/>
                <a:ea typeface="华文行楷" pitchFamily="2" charset="-122"/>
              </a:rPr>
              <a:t>As sb. did sth., sb. </a:t>
            </a:r>
            <a:r>
              <a:rPr lang="en-US" altLang="zh-CN" sz="2600" b="1">
                <a:solidFill>
                  <a:srgbClr val="E46C0A"/>
                </a:solidFill>
                <a:latin typeface="Helvetica" pitchFamily="34" charset="0"/>
                <a:ea typeface="华文行楷" pitchFamily="2" charset="-122"/>
              </a:rPr>
              <a:t>realize something incredible</a:t>
            </a:r>
            <a:r>
              <a:rPr lang="en-US" altLang="zh-CN" sz="2600">
                <a:latin typeface="Helvetica" pitchFamily="34" charset="0"/>
                <a:ea typeface="华文行楷" pitchFamily="2" charset="-122"/>
              </a:rPr>
              <a:t>/ thought-provoking/ important: sb. </a:t>
            </a:r>
            <a:r>
              <a:rPr lang="en-US" altLang="zh-CN" sz="2600" b="1">
                <a:solidFill>
                  <a:srgbClr val="E46C0A"/>
                </a:solidFill>
                <a:latin typeface="Helvetica" pitchFamily="34" charset="0"/>
                <a:ea typeface="华文行楷" pitchFamily="2" charset="-122"/>
              </a:rPr>
              <a:t>no longer </a:t>
            </a:r>
            <a:r>
              <a:rPr lang="en-US" altLang="zh-CN" sz="2600">
                <a:latin typeface="Helvetica" pitchFamily="34" charset="0"/>
                <a:ea typeface="华文行楷" pitchFamily="2" charset="-122"/>
              </a:rPr>
              <a:t>…</a:t>
            </a:r>
          </a:p>
        </p:txBody>
      </p:sp>
      <p:sp>
        <p:nvSpPr>
          <p:cNvPr id="5" name="TextBox 4"/>
          <p:cNvSpPr txBox="1"/>
          <p:nvPr/>
        </p:nvSpPr>
        <p:spPr>
          <a:xfrm>
            <a:off x="1538288" y="1285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59396" name="TextBox 25"/>
          <p:cNvSpPr txBox="1">
            <a:spLocks noChangeArrowheads="1"/>
          </p:cNvSpPr>
          <p:nvPr/>
        </p:nvSpPr>
        <p:spPr bwMode="auto">
          <a:xfrm>
            <a:off x="1538288" y="3357563"/>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00188" y="4137025"/>
            <a:ext cx="6088062" cy="468313"/>
          </a:xfrm>
          <a:prstGeom prst="rect">
            <a:avLst/>
          </a:prstGeom>
          <a:noFill/>
          <a:ln w="9525">
            <a:noFill/>
            <a:miter lim="800000"/>
            <a:headEnd/>
            <a:tailEnd/>
          </a:ln>
        </p:spPr>
        <p:txBody>
          <a:bodyPr>
            <a:spAutoFit/>
          </a:bodyPr>
          <a:lstStyle/>
          <a:p>
            <a:pPr>
              <a:lnSpc>
                <a:spcPts val="2800"/>
              </a:lnSpc>
              <a:spcBef>
                <a:spcPct val="50000"/>
              </a:spcBef>
            </a:pPr>
            <a:r>
              <a:rPr lang="zh-CN" altLang="en-US" sz="2600">
                <a:latin typeface="华文行楷" pitchFamily="2" charset="-122"/>
                <a:ea typeface="华文行楷" pitchFamily="2" charset="-122"/>
              </a:rPr>
              <a:t> 用于表达</a:t>
            </a:r>
            <a:r>
              <a:rPr lang="zh-CN" altLang="en-US" sz="2800" b="1">
                <a:solidFill>
                  <a:srgbClr val="71AE0E"/>
                </a:solidFill>
                <a:latin typeface="华文行楷" pitchFamily="2" charset="-122"/>
                <a:ea typeface="华文行楷" pitchFamily="2" charset="-122"/>
              </a:rPr>
              <a:t>“某人对某些事的反思”</a:t>
            </a:r>
            <a:r>
              <a:rPr lang="zh-CN" altLang="en-US" sz="2600">
                <a:latin typeface="华文行楷" pitchFamily="2" charset="-122"/>
                <a:ea typeface="华文行楷" pitchFamily="2" charset="-122"/>
              </a:rPr>
              <a:t>。 </a:t>
            </a:r>
          </a:p>
        </p:txBody>
      </p:sp>
      <p:cxnSp>
        <p:nvCxnSpPr>
          <p:cNvPr id="4" name="直接连接符 3"/>
          <p:cNvCxnSpPr/>
          <p:nvPr/>
        </p:nvCxnSpPr>
        <p:spPr>
          <a:xfrm>
            <a:off x="1558027" y="3786190"/>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09725" y="171448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9400"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59403" name="组合 11"/>
          <p:cNvGrpSpPr>
            <a:grpSpLocks/>
          </p:cNvGrpSpPr>
          <p:nvPr/>
        </p:nvGrpSpPr>
        <p:grpSpPr bwMode="auto">
          <a:xfrm>
            <a:off x="1588" y="-26988"/>
            <a:ext cx="7443787" cy="1152526"/>
            <a:chOff x="-14288" y="-27384"/>
            <a:chExt cx="7444331" cy="1152525"/>
          </a:xfrm>
        </p:grpSpPr>
        <p:pic>
          <p:nvPicPr>
            <p:cNvPr id="59404" name="Picture 2"/>
            <p:cNvPicPr>
              <a:picLocks noChangeAspect="1" noChangeArrowheads="1"/>
            </p:cNvPicPr>
            <p:nvPr/>
          </p:nvPicPr>
          <p:blipFill>
            <a:blip r:embed="rId4"/>
            <a:srcRect/>
            <a:stretch>
              <a:fillRect/>
            </a:stretch>
          </p:blipFill>
          <p:spPr bwMode="auto">
            <a:xfrm>
              <a:off x="-14288" y="-27384"/>
              <a:ext cx="4014784" cy="1152525"/>
            </a:xfrm>
            <a:prstGeom prst="rect">
              <a:avLst/>
            </a:prstGeom>
            <a:noFill/>
            <a:ln w="9525">
              <a:noFill/>
              <a:miter lim="800000"/>
              <a:headEnd/>
              <a:tailEnd/>
            </a:ln>
          </p:spPr>
        </p:pic>
        <p:sp>
          <p:nvSpPr>
            <p:cNvPr id="15" name="TextBox 14">
              <a:hlinkClick r:id="rId5"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1003300" y="1484313"/>
            <a:ext cx="7745413" cy="5373687"/>
          </a:xfrm>
          <a:prstGeom prst="rect">
            <a:avLst/>
          </a:prstGeom>
          <a:noFill/>
          <a:ln w="9525">
            <a:noFill/>
            <a:miter lim="800000"/>
            <a:headEnd/>
            <a:tailEnd/>
          </a:ln>
        </p:spPr>
      </p:pic>
      <p:sp>
        <p:nvSpPr>
          <p:cNvPr id="13" name="文本框 5"/>
          <p:cNvSpPr txBox="1"/>
          <p:nvPr/>
        </p:nvSpPr>
        <p:spPr>
          <a:xfrm>
            <a:off x="1579564" y="3643314"/>
            <a:ext cx="4778386" cy="461665"/>
          </a:xfrm>
          <a:prstGeom prst="rect">
            <a:avLst/>
          </a:prstGeom>
          <a:solidFill>
            <a:srgbClr val="FFC000"/>
          </a:solidFill>
          <a:effectLst>
            <a:softEdge rad="127000"/>
          </a:effectLst>
        </p:spPr>
        <p:txBody>
          <a:bodyPr>
            <a:spAutoFit/>
          </a:bodyPr>
          <a:lstStyle/>
          <a:p>
            <a:pPr fontAlgn="auto">
              <a:spcBef>
                <a:spcPts val="0"/>
              </a:spcBef>
              <a:spcAft>
                <a:spcPts val="0"/>
              </a:spcAft>
              <a:defRPr/>
            </a:pPr>
            <a:r>
              <a:rPr kumimoji="1" lang="en-US" altLang="zh-CN" sz="2400" dirty="0">
                <a:solidFill>
                  <a:schemeClr val="accent4">
                    <a:lumMod val="10000"/>
                  </a:schemeClr>
                </a:solidFill>
                <a:latin typeface="Helvetica" pitchFamily="34" charset="0"/>
                <a:ea typeface="+mn-ea"/>
              </a:rPr>
              <a:t>(</a:t>
            </a:r>
            <a:r>
              <a:rPr lang="en-US" altLang="zh-CN" sz="2400" dirty="0">
                <a:latin typeface="+mn-lt"/>
                <a:ea typeface="+mn-ea"/>
              </a:rPr>
              <a:t>get addicted to/ smart technologies</a:t>
            </a:r>
            <a:r>
              <a:rPr kumimoji="1" lang="en-US" altLang="zh-CN" sz="2400" dirty="0">
                <a:solidFill>
                  <a:schemeClr val="accent4">
                    <a:lumMod val="10000"/>
                  </a:schemeClr>
                </a:solidFill>
                <a:latin typeface="Helvetica" pitchFamily="34" charset="0"/>
                <a:ea typeface="+mn-ea"/>
              </a:rPr>
              <a:t>) </a:t>
            </a:r>
          </a:p>
        </p:txBody>
      </p:sp>
      <p:sp>
        <p:nvSpPr>
          <p:cNvPr id="23" name="TextBox 22"/>
          <p:cNvSpPr txBox="1"/>
          <p:nvPr/>
        </p:nvSpPr>
        <p:spPr>
          <a:xfrm>
            <a:off x="1403350" y="1844675"/>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547813" y="2309813"/>
            <a:ext cx="6515100" cy="831850"/>
          </a:xfrm>
          <a:prstGeom prst="rect">
            <a:avLst/>
          </a:prstGeom>
          <a:noFill/>
          <a:ln w="9525">
            <a:noFill/>
            <a:miter lim="800000"/>
            <a:headEnd/>
            <a:tailEnd/>
          </a:ln>
        </p:spPr>
        <p:txBody>
          <a:bodyPr>
            <a:spAutoFit/>
          </a:bodyPr>
          <a:lstStyle/>
          <a:p>
            <a:pPr>
              <a:spcBef>
                <a:spcPct val="50000"/>
              </a:spcBef>
            </a:pPr>
            <a:r>
              <a:rPr lang="zh-CN" altLang="en-US" sz="2400">
                <a:latin typeface="华文行楷" pitchFamily="2" charset="-122"/>
                <a:ea typeface="华文行楷" pitchFamily="2" charset="-122"/>
              </a:rPr>
              <a:t>当我们对智能技术上瘾后，令人深思的是：面对面交流已不复存在，朋友之间已成陌路。</a:t>
            </a:r>
          </a:p>
        </p:txBody>
      </p:sp>
      <p:sp>
        <p:nvSpPr>
          <p:cNvPr id="25" name="TextBox 24"/>
          <p:cNvSpPr txBox="1"/>
          <p:nvPr/>
        </p:nvSpPr>
        <p:spPr>
          <a:xfrm>
            <a:off x="1403350" y="314325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571625" y="4143375"/>
            <a:ext cx="6491288" cy="1887538"/>
          </a:xfrm>
          <a:prstGeom prst="rect">
            <a:avLst/>
          </a:prstGeom>
          <a:noFill/>
          <a:ln w="9525">
            <a:noFill/>
            <a:miter lim="800000"/>
            <a:headEnd/>
            <a:tailEnd/>
          </a:ln>
        </p:spPr>
        <p:txBody>
          <a:bodyPr>
            <a:spAutoFit/>
          </a:bodyPr>
          <a:lstStyle/>
          <a:p>
            <a:pPr algn="just">
              <a:lnSpc>
                <a:spcPts val="2800"/>
              </a:lnSpc>
              <a:spcBef>
                <a:spcPct val="50000"/>
              </a:spcBef>
            </a:pPr>
            <a:r>
              <a:rPr kumimoji="1" lang="en-US" altLang="zh-CN" sz="2400" b="1" i="1">
                <a:solidFill>
                  <a:srgbClr val="FF6600"/>
                </a:solidFill>
                <a:latin typeface="Helvetica" pitchFamily="34" charset="0"/>
              </a:rPr>
              <a:t>As</a:t>
            </a:r>
            <a:r>
              <a:rPr lang="en-US" altLang="zh-CN" sz="2400">
                <a:latin typeface="Helvetica" pitchFamily="34" charset="0"/>
              </a:rPr>
              <a:t> we get addicted to the smart technologies, we </a:t>
            </a:r>
            <a:r>
              <a:rPr kumimoji="1" lang="en-US" altLang="zh-CN" sz="2400" b="1" i="1">
                <a:solidFill>
                  <a:srgbClr val="FF6600"/>
                </a:solidFill>
                <a:latin typeface="Helvetica" pitchFamily="34" charset="0"/>
              </a:rPr>
              <a:t>realized something thought-provoking</a:t>
            </a:r>
            <a:r>
              <a:rPr lang="en-US" altLang="zh-CN" sz="2400">
                <a:latin typeface="Helvetica" pitchFamily="34" charset="0"/>
              </a:rPr>
              <a:t>: we </a:t>
            </a:r>
            <a:r>
              <a:rPr kumimoji="1" lang="en-US" altLang="zh-CN" sz="2400" b="1" i="1">
                <a:solidFill>
                  <a:srgbClr val="FF6600"/>
                </a:solidFill>
                <a:latin typeface="Helvetica" pitchFamily="34" charset="0"/>
              </a:rPr>
              <a:t>no longer </a:t>
            </a:r>
            <a:r>
              <a:rPr lang="en-US" altLang="zh-CN" sz="2400">
                <a:latin typeface="Helvetica" pitchFamily="34" charset="0"/>
              </a:rPr>
              <a:t>have the face-to-face communication and become strangers to our friends.</a:t>
            </a:r>
            <a:endParaRPr kumimoji="1" lang="en-US" altLang="zh-CN" sz="2400">
              <a:latin typeface="Helvetica" pitchFamily="34" charset="0"/>
            </a:endParaRPr>
          </a:p>
        </p:txBody>
      </p:sp>
      <p:grpSp>
        <p:nvGrpSpPr>
          <p:cNvPr id="60427" name="组合 9"/>
          <p:cNvGrpSpPr>
            <a:grpSpLocks/>
          </p:cNvGrpSpPr>
          <p:nvPr/>
        </p:nvGrpSpPr>
        <p:grpSpPr bwMode="auto">
          <a:xfrm>
            <a:off x="1588" y="-26988"/>
            <a:ext cx="7443787" cy="1152526"/>
            <a:chOff x="-14288" y="-27384"/>
            <a:chExt cx="7444331" cy="1152525"/>
          </a:xfrm>
        </p:grpSpPr>
        <p:pic>
          <p:nvPicPr>
            <p:cNvPr id="60428"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1"/>
          <p:cNvSpPr>
            <a:spLocks noChangeArrowheads="1"/>
          </p:cNvSpPr>
          <p:nvPr/>
        </p:nvSpPr>
        <p:spPr bwMode="auto">
          <a:xfrm>
            <a:off x="1500188" y="2143125"/>
            <a:ext cx="5976937" cy="892175"/>
          </a:xfrm>
          <a:prstGeom prst="rect">
            <a:avLst/>
          </a:prstGeom>
          <a:noFill/>
          <a:ln w="9525">
            <a:noFill/>
            <a:miter lim="800000"/>
            <a:headEnd/>
            <a:tailEnd/>
          </a:ln>
        </p:spPr>
        <p:txBody>
          <a:bodyPr>
            <a:spAutoFit/>
          </a:bodyPr>
          <a:lstStyle/>
          <a:p>
            <a:r>
              <a:rPr lang="zh-CN" altLang="en-US" sz="2600">
                <a:latin typeface="华文行楷" pitchFamily="2" charset="-122"/>
                <a:ea typeface="华文行楷" pitchFamily="2" charset="-122"/>
              </a:rPr>
              <a:t>虽已疲惫不堪，但放眼大海，我感觉海水</a:t>
            </a:r>
            <a:r>
              <a:rPr lang="zh-CN" altLang="en-US" sz="2600">
                <a:solidFill>
                  <a:srgbClr val="C00000"/>
                </a:solidFill>
                <a:latin typeface="华文行楷" pitchFamily="2" charset="-122"/>
                <a:ea typeface="华文行楷" pitchFamily="2" charset="-122"/>
              </a:rPr>
              <a:t>比任何时候看起来都</a:t>
            </a:r>
            <a:r>
              <a:rPr lang="zh-CN" altLang="en-US" sz="2600">
                <a:latin typeface="华文行楷" pitchFamily="2" charset="-122"/>
                <a:ea typeface="华文行楷" pitchFamily="2" charset="-122"/>
              </a:rPr>
              <a:t>更美。</a:t>
            </a:r>
          </a:p>
        </p:txBody>
      </p:sp>
      <p:sp>
        <p:nvSpPr>
          <p:cNvPr id="61443" name="TextBox 4"/>
          <p:cNvSpPr txBox="1">
            <a:spLocks noChangeArrowheads="1"/>
          </p:cNvSpPr>
          <p:nvPr/>
        </p:nvSpPr>
        <p:spPr bwMode="auto">
          <a:xfrm>
            <a:off x="1538288" y="1285875"/>
            <a:ext cx="1952625" cy="523875"/>
          </a:xfrm>
          <a:prstGeom prst="rect">
            <a:avLst/>
          </a:prstGeom>
          <a:noFill/>
          <a:ln w="9525">
            <a:noFill/>
            <a:miter lim="800000"/>
            <a:headEnd/>
            <a:tailEnd/>
          </a:ln>
        </p:spPr>
        <p:txBody>
          <a:bodyPr>
            <a:spAutoFit/>
          </a:bodyPr>
          <a:lstStyle/>
          <a:p>
            <a:r>
              <a:rPr lang="zh-CN" altLang="en-US" sz="2800" b="1">
                <a:solidFill>
                  <a:srgbClr val="C00000"/>
                </a:solidFill>
                <a:latin typeface="华文行楷" pitchFamily="2" charset="-122"/>
                <a:ea typeface="华文行楷" pitchFamily="2" charset="-122"/>
              </a:rPr>
              <a:t>原句译文</a:t>
            </a:r>
          </a:p>
        </p:txBody>
      </p:sp>
      <p:sp>
        <p:nvSpPr>
          <p:cNvPr id="61444" name="TextBox 25"/>
          <p:cNvSpPr txBox="1">
            <a:spLocks noChangeArrowheads="1"/>
          </p:cNvSpPr>
          <p:nvPr/>
        </p:nvSpPr>
        <p:spPr bwMode="auto">
          <a:xfrm>
            <a:off x="1538288" y="3143250"/>
            <a:ext cx="1871662" cy="522288"/>
          </a:xfrm>
          <a:prstGeom prst="rect">
            <a:avLst/>
          </a:prstGeom>
          <a:noFill/>
          <a:ln w="9525">
            <a:noFill/>
            <a:miter lim="800000"/>
            <a:headEnd/>
            <a:tailEnd/>
          </a:ln>
        </p:spPr>
        <p:txBody>
          <a:bodyPr>
            <a:spAutoFit/>
          </a:bodyPr>
          <a:lstStyle/>
          <a:p>
            <a:r>
              <a:rPr lang="zh-CN" altLang="en-US" sz="2800" b="1">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1625" y="3822700"/>
            <a:ext cx="6500813" cy="1292225"/>
          </a:xfrm>
          <a:prstGeom prst="rect">
            <a:avLst/>
          </a:prstGeom>
          <a:noFill/>
          <a:ln w="9525">
            <a:noFill/>
            <a:miter lim="800000"/>
            <a:headEnd/>
            <a:tailEnd/>
          </a:ln>
        </p:spPr>
        <p:txBody>
          <a:bodyPr>
            <a:spAutoFit/>
          </a:bodyPr>
          <a:lstStyle/>
          <a:p>
            <a:pPr>
              <a:spcBef>
                <a:spcPct val="50000"/>
              </a:spcBef>
            </a:pPr>
            <a:r>
              <a:rPr lang="en-US" altLang="zh-CN" sz="2600">
                <a:latin typeface="Helvetica" pitchFamily="34" charset="0"/>
              </a:rPr>
              <a:t>I looked out to the sea. Weary </a:t>
            </a:r>
            <a:r>
              <a:rPr lang="en-US" altLang="zh-CN" sz="2600" b="1">
                <a:solidFill>
                  <a:srgbClr val="FF6600"/>
                </a:solidFill>
                <a:latin typeface="Helvetica" pitchFamily="34" charset="0"/>
              </a:rPr>
              <a:t>as</a:t>
            </a:r>
            <a:r>
              <a:rPr lang="en-US" altLang="zh-CN" sz="2600">
                <a:latin typeface="Helvetica" pitchFamily="34" charset="0"/>
              </a:rPr>
              <a:t> I was, the water </a:t>
            </a:r>
            <a:r>
              <a:rPr lang="en-US" altLang="zh-CN" sz="2600" b="1">
                <a:solidFill>
                  <a:srgbClr val="FF6600"/>
                </a:solidFill>
                <a:latin typeface="Helvetica" pitchFamily="34" charset="0"/>
              </a:rPr>
              <a:t>had never looked so</a:t>
            </a:r>
            <a:r>
              <a:rPr lang="en-US" altLang="zh-CN" sz="2600">
                <a:latin typeface="Helvetica" pitchFamily="34" charset="0"/>
              </a:rPr>
              <a:t> beautiful. (Para. 19, L4)</a:t>
            </a:r>
          </a:p>
        </p:txBody>
      </p:sp>
      <p:cxnSp>
        <p:nvCxnSpPr>
          <p:cNvPr id="4" name="直接连接符 3"/>
          <p:cNvCxnSpPr/>
          <p:nvPr/>
        </p:nvCxnSpPr>
        <p:spPr>
          <a:xfrm>
            <a:off x="1538288" y="1809750"/>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027" y="350043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句型提炼</a:t>
            </a:r>
          </a:p>
        </p:txBody>
      </p:sp>
      <p:grpSp>
        <p:nvGrpSpPr>
          <p:cNvPr id="61450" name="组合 10"/>
          <p:cNvGrpSpPr>
            <a:grpSpLocks/>
          </p:cNvGrpSpPr>
          <p:nvPr/>
        </p:nvGrpSpPr>
        <p:grpSpPr bwMode="auto">
          <a:xfrm>
            <a:off x="1588" y="-26988"/>
            <a:ext cx="7443787" cy="1152526"/>
            <a:chOff x="-14288" y="-27384"/>
            <a:chExt cx="7444331" cy="1152525"/>
          </a:xfrm>
        </p:grpSpPr>
        <p:pic>
          <p:nvPicPr>
            <p:cNvPr id="61451"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3" name="TextBox 12">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1"/>
          <p:cNvSpPr>
            <a:spLocks noChangeArrowheads="1"/>
          </p:cNvSpPr>
          <p:nvPr/>
        </p:nvSpPr>
        <p:spPr bwMode="auto">
          <a:xfrm>
            <a:off x="1538288" y="2046288"/>
            <a:ext cx="6273800" cy="811212"/>
          </a:xfrm>
          <a:prstGeom prst="rect">
            <a:avLst/>
          </a:prstGeom>
          <a:noFill/>
          <a:ln w="9525">
            <a:noFill/>
            <a:miter lim="800000"/>
            <a:headEnd/>
            <a:tailEnd/>
          </a:ln>
        </p:spPr>
        <p:txBody>
          <a:bodyPr>
            <a:spAutoFit/>
          </a:bodyPr>
          <a:lstStyle/>
          <a:p>
            <a:pPr>
              <a:lnSpc>
                <a:spcPts val="2800"/>
              </a:lnSpc>
            </a:pPr>
            <a:r>
              <a:rPr lang="en-US" altLang="zh-CN" sz="2600">
                <a:latin typeface="Helvetica" pitchFamily="34" charset="0"/>
                <a:ea typeface="华文行楷" pitchFamily="2" charset="-122"/>
              </a:rPr>
              <a:t>adj. as sb. was, sb./sth. </a:t>
            </a:r>
            <a:r>
              <a:rPr lang="en-US" altLang="zh-CN" sz="2600" b="1">
                <a:solidFill>
                  <a:srgbClr val="E46C0A"/>
                </a:solidFill>
                <a:latin typeface="Helvetica" pitchFamily="34" charset="0"/>
                <a:ea typeface="华文行楷" pitchFamily="2" charset="-122"/>
              </a:rPr>
              <a:t>had never looked so</a:t>
            </a:r>
            <a:r>
              <a:rPr lang="en-US" altLang="zh-CN" sz="2600">
                <a:latin typeface="Helvetica" pitchFamily="34" charset="0"/>
                <a:ea typeface="华文行楷" pitchFamily="2" charset="-122"/>
              </a:rPr>
              <a:t> adj. …</a:t>
            </a:r>
          </a:p>
        </p:txBody>
      </p:sp>
      <p:sp>
        <p:nvSpPr>
          <p:cNvPr id="5" name="TextBox 4"/>
          <p:cNvSpPr txBox="1"/>
          <p:nvPr/>
        </p:nvSpPr>
        <p:spPr>
          <a:xfrm>
            <a:off x="1538288" y="1214438"/>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62468" name="TextBox 25"/>
          <p:cNvSpPr txBox="1">
            <a:spLocks noChangeArrowheads="1"/>
          </p:cNvSpPr>
          <p:nvPr/>
        </p:nvSpPr>
        <p:spPr bwMode="auto">
          <a:xfrm>
            <a:off x="1538288" y="3071813"/>
            <a:ext cx="1871662" cy="523875"/>
          </a:xfrm>
          <a:prstGeom prst="rect">
            <a:avLst/>
          </a:prstGeom>
          <a:noFill/>
          <a:ln w="9525">
            <a:noFill/>
            <a:miter lim="800000"/>
            <a:headEnd/>
            <a:tailEnd/>
          </a:ln>
        </p:spPr>
        <p:txBody>
          <a:bodyPr>
            <a:spAutoFit/>
          </a:bodyPr>
          <a:lstStyle/>
          <a:p>
            <a:r>
              <a:rPr lang="zh-CN" altLang="en-US" sz="2800" b="1">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350" y="3959225"/>
            <a:ext cx="6996113" cy="469900"/>
          </a:xfrm>
          <a:prstGeom prst="rect">
            <a:avLst/>
          </a:prstGeom>
          <a:noFill/>
          <a:ln w="9525">
            <a:noFill/>
            <a:miter lim="800000"/>
            <a:headEnd/>
            <a:tailEnd/>
          </a:ln>
        </p:spPr>
        <p:txBody>
          <a:bodyPr>
            <a:spAutoFit/>
          </a:bodyPr>
          <a:lstStyle/>
          <a:p>
            <a:pPr>
              <a:lnSpc>
                <a:spcPts val="2800"/>
              </a:lnSpc>
              <a:spcBef>
                <a:spcPct val="50000"/>
              </a:spcBef>
            </a:pPr>
            <a:r>
              <a:rPr lang="zh-CN" altLang="en-US" sz="2600">
                <a:latin typeface="华文行楷" pitchFamily="2" charset="-122"/>
                <a:ea typeface="华文行楷" pitchFamily="2" charset="-122"/>
              </a:rPr>
              <a:t> 用于表达</a:t>
            </a:r>
            <a:r>
              <a:rPr lang="zh-CN" altLang="en-US" sz="2800" b="1">
                <a:solidFill>
                  <a:srgbClr val="71AE0E"/>
                </a:solidFill>
                <a:latin typeface="华文行楷" pitchFamily="2" charset="-122"/>
                <a:ea typeface="华文行楷" pitchFamily="2" charset="-122"/>
              </a:rPr>
              <a:t>“某人对某事或某人新的看法”</a:t>
            </a:r>
            <a:r>
              <a:rPr lang="zh-CN" altLang="en-US" sz="2600">
                <a:latin typeface="华文行楷" pitchFamily="2" charset="-122"/>
                <a:ea typeface="华文行楷" pitchFamily="2" charset="-122"/>
              </a:rPr>
              <a:t>。</a:t>
            </a:r>
          </a:p>
        </p:txBody>
      </p:sp>
      <p:cxnSp>
        <p:nvCxnSpPr>
          <p:cNvPr id="4" name="直接连接符 3"/>
          <p:cNvCxnSpPr/>
          <p:nvPr/>
        </p:nvCxnSpPr>
        <p:spPr>
          <a:xfrm>
            <a:off x="1621299" y="3595688"/>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643050"/>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2472" name="Picture 2"/>
          <p:cNvPicPr>
            <a:picLocks noChangeAspect="1" noChangeArrowheads="1"/>
          </p:cNvPicPr>
          <p:nvPr/>
        </p:nvPicPr>
        <p:blipFill>
          <a:blip r:embed="rId3"/>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13" y="5429250"/>
            <a:ext cx="1522412" cy="733425"/>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fontAlgn="auto">
              <a:spcBef>
                <a:spcPts val="0"/>
              </a:spcBef>
              <a:spcAft>
                <a:spcPts val="0"/>
              </a:spcAft>
              <a:defRPr/>
            </a:pPr>
            <a:r>
              <a:rPr lang="zh-CN" altLang="en-US" b="1" dirty="0"/>
              <a:t>句型应用</a:t>
            </a:r>
          </a:p>
        </p:txBody>
      </p:sp>
      <p:grpSp>
        <p:nvGrpSpPr>
          <p:cNvPr id="62475" name="组合 11"/>
          <p:cNvGrpSpPr>
            <a:grpSpLocks/>
          </p:cNvGrpSpPr>
          <p:nvPr/>
        </p:nvGrpSpPr>
        <p:grpSpPr bwMode="auto">
          <a:xfrm>
            <a:off x="1588" y="-26988"/>
            <a:ext cx="7443787" cy="1152526"/>
            <a:chOff x="-14288" y="-27384"/>
            <a:chExt cx="7444331" cy="1152525"/>
          </a:xfrm>
        </p:grpSpPr>
        <p:pic>
          <p:nvPicPr>
            <p:cNvPr id="62476" name="Picture 2"/>
            <p:cNvPicPr>
              <a:picLocks noChangeAspect="1" noChangeArrowheads="1"/>
            </p:cNvPicPr>
            <p:nvPr/>
          </p:nvPicPr>
          <p:blipFill>
            <a:blip r:embed="rId4"/>
            <a:srcRect/>
            <a:stretch>
              <a:fillRect/>
            </a:stretch>
          </p:blipFill>
          <p:spPr bwMode="auto">
            <a:xfrm>
              <a:off x="-14288" y="-27384"/>
              <a:ext cx="4014784" cy="1152525"/>
            </a:xfrm>
            <a:prstGeom prst="rect">
              <a:avLst/>
            </a:prstGeom>
            <a:noFill/>
            <a:ln w="9525">
              <a:noFill/>
              <a:miter lim="800000"/>
              <a:headEnd/>
              <a:tailEnd/>
            </a:ln>
          </p:spPr>
        </p:pic>
        <p:sp>
          <p:nvSpPr>
            <p:cNvPr id="15" name="TextBox 14">
              <a:hlinkClick r:id="rId5"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6" name="矩形 15"/>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srcRect l="7280" t="15610"/>
          <a:stretch>
            <a:fillRect/>
          </a:stretch>
        </p:blipFill>
        <p:spPr bwMode="auto">
          <a:xfrm>
            <a:off x="500063" y="1484313"/>
            <a:ext cx="8248650" cy="5016500"/>
          </a:xfrm>
          <a:prstGeom prst="rect">
            <a:avLst/>
          </a:prstGeom>
          <a:noFill/>
          <a:ln w="9525">
            <a:noFill/>
            <a:miter lim="800000"/>
            <a:headEnd/>
            <a:tailEnd/>
          </a:ln>
        </p:spPr>
      </p:pic>
      <p:sp>
        <p:nvSpPr>
          <p:cNvPr id="13" name="文本框 5"/>
          <p:cNvSpPr txBox="1"/>
          <p:nvPr/>
        </p:nvSpPr>
        <p:spPr>
          <a:xfrm>
            <a:off x="1214414" y="3744659"/>
            <a:ext cx="1928826" cy="535531"/>
          </a:xfrm>
          <a:prstGeom prst="rect">
            <a:avLst/>
          </a:prstGeom>
          <a:solidFill>
            <a:srgbClr val="FFC000"/>
          </a:solidFill>
          <a:effectLst>
            <a:softEdge rad="127000"/>
          </a:effectLst>
        </p:spPr>
        <p:txBody>
          <a:bodyPr>
            <a:spAutoFit/>
          </a:bodyPr>
          <a:lstStyle/>
          <a:p>
            <a:pPr fontAlgn="auto">
              <a:lnSpc>
                <a:spcPct val="120000"/>
              </a:lnSpc>
              <a:spcBef>
                <a:spcPct val="50000"/>
              </a:spcBef>
              <a:spcAft>
                <a:spcPts val="0"/>
              </a:spcAft>
              <a:defRPr/>
            </a:pPr>
            <a:r>
              <a:rPr kumimoji="1" lang="en-US" altLang="zh-CN" sz="2400" dirty="0">
                <a:solidFill>
                  <a:srgbClr val="000000"/>
                </a:solidFill>
                <a:latin typeface="+mn-lt"/>
                <a:ea typeface="+mn-ea"/>
              </a:rPr>
              <a:t>(plain-looking)</a:t>
            </a:r>
            <a:endParaRPr kumimoji="1" lang="en-US" altLang="zh-CN" sz="2400" dirty="0">
              <a:solidFill>
                <a:schemeClr val="accent4">
                  <a:lumMod val="10000"/>
                </a:schemeClr>
              </a:solidFill>
              <a:latin typeface="+mn-lt"/>
              <a:ea typeface="+mn-ea"/>
            </a:endParaRPr>
          </a:p>
        </p:txBody>
      </p:sp>
      <p:sp>
        <p:nvSpPr>
          <p:cNvPr id="23" name="TextBox 22"/>
          <p:cNvSpPr txBox="1"/>
          <p:nvPr/>
        </p:nvSpPr>
        <p:spPr>
          <a:xfrm>
            <a:off x="1071563" y="180975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典型例句</a:t>
            </a:r>
          </a:p>
        </p:txBody>
      </p:sp>
      <p:sp>
        <p:nvSpPr>
          <p:cNvPr id="3" name="TextBox 2"/>
          <p:cNvSpPr txBox="1">
            <a:spLocks noChangeArrowheads="1"/>
          </p:cNvSpPr>
          <p:nvPr/>
        </p:nvSpPr>
        <p:spPr bwMode="auto">
          <a:xfrm>
            <a:off x="1143000" y="2214563"/>
            <a:ext cx="6858000" cy="830262"/>
          </a:xfrm>
          <a:prstGeom prst="rect">
            <a:avLst/>
          </a:prstGeom>
          <a:noFill/>
          <a:ln w="9525">
            <a:noFill/>
            <a:miter lim="800000"/>
            <a:headEnd/>
            <a:tailEnd/>
          </a:ln>
        </p:spPr>
        <p:txBody>
          <a:bodyPr>
            <a:spAutoFit/>
          </a:bodyPr>
          <a:lstStyle/>
          <a:p>
            <a:pPr algn="just">
              <a:spcBef>
                <a:spcPct val="50000"/>
              </a:spcBef>
            </a:pPr>
            <a:r>
              <a:rPr lang="zh-CN" altLang="en-US" sz="2400">
                <a:latin typeface="华文行楷" pitchFamily="2" charset="-122"/>
                <a:ea typeface="华文行楷" pitchFamily="2" charset="-122"/>
              </a:rPr>
              <a:t>虽然她长相平平，但现在她比以往任何时候看起来都要更优雅、更美丽。</a:t>
            </a:r>
          </a:p>
        </p:txBody>
      </p:sp>
      <p:sp>
        <p:nvSpPr>
          <p:cNvPr id="25" name="TextBox 24"/>
          <p:cNvSpPr txBox="1"/>
          <p:nvPr/>
        </p:nvSpPr>
        <p:spPr>
          <a:xfrm>
            <a:off x="1071563" y="3365500"/>
            <a:ext cx="1651000" cy="492125"/>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16" name="矩形 15"/>
          <p:cNvSpPr>
            <a:spLocks noChangeArrowheads="1"/>
          </p:cNvSpPr>
          <p:nvPr/>
        </p:nvSpPr>
        <p:spPr bwMode="auto">
          <a:xfrm>
            <a:off x="1214438" y="4643438"/>
            <a:ext cx="6786562" cy="811212"/>
          </a:xfrm>
          <a:prstGeom prst="rect">
            <a:avLst/>
          </a:prstGeom>
          <a:noFill/>
          <a:ln w="9525">
            <a:noFill/>
            <a:miter lim="800000"/>
            <a:headEnd/>
            <a:tailEnd/>
          </a:ln>
        </p:spPr>
        <p:txBody>
          <a:bodyPr>
            <a:spAutoFit/>
          </a:bodyPr>
          <a:lstStyle/>
          <a:p>
            <a:pPr algn="just">
              <a:lnSpc>
                <a:spcPts val="2800"/>
              </a:lnSpc>
              <a:spcBef>
                <a:spcPct val="50000"/>
              </a:spcBef>
            </a:pPr>
            <a:r>
              <a:rPr kumimoji="1" lang="en-US" altLang="zh-CN" sz="2800" b="1" i="1">
                <a:solidFill>
                  <a:srgbClr val="FF6600"/>
                </a:solidFill>
                <a:latin typeface="Helvetica" pitchFamily="34" charset="0"/>
              </a:rPr>
              <a:t>Plain-looking as she was, she had never looked so</a:t>
            </a:r>
            <a:r>
              <a:rPr lang="en-US" altLang="zh-CN" sz="2800">
                <a:latin typeface="Helvetica" pitchFamily="34" charset="0"/>
              </a:rPr>
              <a:t> graceful and beautiful.</a:t>
            </a:r>
            <a:endParaRPr kumimoji="1" lang="en-US" altLang="zh-CN" sz="2800">
              <a:latin typeface="Helvetica" pitchFamily="34" charset="0"/>
            </a:endParaRPr>
          </a:p>
        </p:txBody>
      </p:sp>
      <p:grpSp>
        <p:nvGrpSpPr>
          <p:cNvPr id="63499" name="组合 9"/>
          <p:cNvGrpSpPr>
            <a:grpSpLocks/>
          </p:cNvGrpSpPr>
          <p:nvPr/>
        </p:nvGrpSpPr>
        <p:grpSpPr bwMode="auto">
          <a:xfrm>
            <a:off x="1588" y="-26988"/>
            <a:ext cx="7443787" cy="1152526"/>
            <a:chOff x="-14288" y="-27384"/>
            <a:chExt cx="7444331" cy="1152525"/>
          </a:xfrm>
        </p:grpSpPr>
        <p:pic>
          <p:nvPicPr>
            <p:cNvPr id="63500" name="Picture 2"/>
            <p:cNvPicPr>
              <a:picLocks noChangeAspect="1" noChangeArrowheads="1"/>
            </p:cNvPicPr>
            <p:nvPr/>
          </p:nvPicPr>
          <p:blipFill>
            <a:blip r:embed="rId3"/>
            <a:srcRect/>
            <a:stretch>
              <a:fillRect/>
            </a:stretch>
          </p:blipFill>
          <p:spPr bwMode="auto">
            <a:xfrm>
              <a:off x="-14288" y="-27384"/>
              <a:ext cx="4014784" cy="1152525"/>
            </a:xfrm>
            <a:prstGeom prst="rect">
              <a:avLst/>
            </a:prstGeom>
            <a:noFill/>
            <a:ln w="9525">
              <a:noFill/>
              <a:miter lim="800000"/>
              <a:headEnd/>
              <a:tailEnd/>
            </a:ln>
          </p:spPr>
        </p:pic>
        <p:sp>
          <p:nvSpPr>
            <p:cNvPr id="12" name="TextBox 11">
              <a:hlinkClick r:id="rId4" action="ppaction://hlinksldjump"/>
            </p:cNvPr>
            <p:cNvSpPr txBox="1"/>
            <p:nvPr/>
          </p:nvSpPr>
          <p:spPr>
            <a:xfrm>
              <a:off x="192102" y="471092"/>
              <a:ext cx="2508433"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977" y="559991"/>
              <a:ext cx="3299066"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Functional patterns</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2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8"/>
          <p:cNvSpPr txBox="1">
            <a:spLocks noChangeArrowheads="1"/>
          </p:cNvSpPr>
          <p:nvPr/>
        </p:nvSpPr>
        <p:spPr bwMode="auto">
          <a:xfrm>
            <a:off x="800100" y="1428750"/>
            <a:ext cx="8129588" cy="830263"/>
          </a:xfrm>
          <a:prstGeom prst="rect">
            <a:avLst/>
          </a:prstGeom>
          <a:noFill/>
          <a:ln w="9525">
            <a:noFill/>
            <a:miter lim="800000"/>
            <a:headEnd/>
            <a:tailEnd/>
          </a:ln>
        </p:spPr>
        <p:txBody>
          <a:bodyPr>
            <a:spAutoFit/>
          </a:bodyPr>
          <a:lstStyle/>
          <a:p>
            <a:pPr marL="355600" indent="-355600" eaLnBrk="0" hangingPunct="0"/>
            <a:r>
              <a:rPr lang="en-US" altLang="zh-CN" sz="2400">
                <a:latin typeface="Helvetica" pitchFamily="34" charset="0"/>
              </a:rPr>
              <a:t>1. Look at the following pictures, what are these people afraid of?</a:t>
            </a:r>
          </a:p>
        </p:txBody>
      </p:sp>
      <p:pic>
        <p:nvPicPr>
          <p:cNvPr id="3" name="Picture 1" descr="acrophobia 3"/>
          <p:cNvPicPr>
            <a:picLocks noChangeAspect="1" noChangeArrowheads="1"/>
          </p:cNvPicPr>
          <p:nvPr/>
        </p:nvPicPr>
        <p:blipFill>
          <a:blip r:embed="rId3"/>
          <a:srcRect/>
          <a:stretch>
            <a:fillRect/>
          </a:stretch>
        </p:blipFill>
        <p:spPr bwMode="auto">
          <a:xfrm>
            <a:off x="1514475" y="2452688"/>
            <a:ext cx="2843213" cy="2078037"/>
          </a:xfrm>
          <a:prstGeom prst="rect">
            <a:avLst/>
          </a:prstGeom>
          <a:noFill/>
          <a:ln w="9525">
            <a:noFill/>
            <a:miter lim="800000"/>
            <a:headEnd/>
            <a:tailEnd/>
          </a:ln>
        </p:spPr>
      </p:pic>
      <p:pic>
        <p:nvPicPr>
          <p:cNvPr id="5122" name="Picture 2" descr="fear of lifter"/>
          <p:cNvPicPr>
            <a:picLocks noChangeAspect="1" noChangeArrowheads="1"/>
          </p:cNvPicPr>
          <p:nvPr/>
        </p:nvPicPr>
        <p:blipFill>
          <a:blip r:embed="rId4"/>
          <a:srcRect/>
          <a:stretch>
            <a:fillRect/>
          </a:stretch>
        </p:blipFill>
        <p:spPr bwMode="auto">
          <a:xfrm>
            <a:off x="4741863" y="2452688"/>
            <a:ext cx="2841625" cy="2078037"/>
          </a:xfrm>
          <a:prstGeom prst="rect">
            <a:avLst/>
          </a:prstGeom>
          <a:noFill/>
          <a:ln w="9525">
            <a:noFill/>
            <a:miter lim="800000"/>
            <a:headEnd/>
            <a:tailEnd/>
          </a:ln>
        </p:spPr>
      </p:pic>
      <p:pic>
        <p:nvPicPr>
          <p:cNvPr id="5123" name="Picture 3" descr="Fear-of-Water-Pic"/>
          <p:cNvPicPr>
            <a:picLocks noChangeAspect="1" noChangeArrowheads="1"/>
          </p:cNvPicPr>
          <p:nvPr/>
        </p:nvPicPr>
        <p:blipFill>
          <a:blip r:embed="rId5"/>
          <a:srcRect l="6807" t="19211" r="6021" b="11575"/>
          <a:stretch>
            <a:fillRect/>
          </a:stretch>
        </p:blipFill>
        <p:spPr bwMode="auto">
          <a:xfrm>
            <a:off x="4740275" y="4619625"/>
            <a:ext cx="2843213" cy="2079625"/>
          </a:xfrm>
          <a:prstGeom prst="rect">
            <a:avLst/>
          </a:prstGeom>
          <a:noFill/>
          <a:ln w="9525">
            <a:noFill/>
            <a:miter lim="800000"/>
            <a:headEnd/>
            <a:tailEnd/>
          </a:ln>
        </p:spPr>
      </p:pic>
      <p:pic>
        <p:nvPicPr>
          <p:cNvPr id="5124" name="Picture 4" descr="Fear-of-Public-Speaking"/>
          <p:cNvPicPr>
            <a:picLocks noChangeAspect="1" noChangeArrowheads="1"/>
          </p:cNvPicPr>
          <p:nvPr/>
        </p:nvPicPr>
        <p:blipFill>
          <a:blip r:embed="rId6"/>
          <a:srcRect t="11819" b="4546"/>
          <a:stretch>
            <a:fillRect/>
          </a:stretch>
        </p:blipFill>
        <p:spPr bwMode="auto">
          <a:xfrm>
            <a:off x="1514475" y="4619625"/>
            <a:ext cx="2843213" cy="2073275"/>
          </a:xfrm>
          <a:prstGeom prst="rect">
            <a:avLst/>
          </a:prstGeom>
          <a:noFill/>
          <a:ln w="9525">
            <a:noFill/>
            <a:miter lim="800000"/>
            <a:headEnd/>
            <a:tailEnd/>
          </a:ln>
        </p:spPr>
      </p:pic>
      <p:sp>
        <p:nvSpPr>
          <p:cNvPr id="12" name="云形标注 11"/>
          <p:cNvSpPr/>
          <p:nvPr/>
        </p:nvSpPr>
        <p:spPr>
          <a:xfrm>
            <a:off x="0" y="2643188"/>
            <a:ext cx="1857375" cy="976312"/>
          </a:xfrm>
          <a:prstGeom prst="cloudCallout">
            <a:avLst>
              <a:gd name="adj1" fmla="val 59087"/>
              <a:gd name="adj2" fmla="val 29661"/>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sz="2400" b="1" dirty="0">
                <a:solidFill>
                  <a:srgbClr val="C00000"/>
                </a:solidFill>
                <a:latin typeface="Helvetica" pitchFamily="2" charset="0"/>
              </a:rPr>
              <a:t>height</a:t>
            </a:r>
            <a:endParaRPr lang="zh-CN" altLang="en-US" sz="2400" b="1" dirty="0">
              <a:solidFill>
                <a:srgbClr val="C00000"/>
              </a:solidFill>
              <a:latin typeface="Helvetica" pitchFamily="2" charset="0"/>
            </a:endParaRPr>
          </a:p>
        </p:txBody>
      </p:sp>
      <p:sp>
        <p:nvSpPr>
          <p:cNvPr id="13" name="云形标注 12"/>
          <p:cNvSpPr/>
          <p:nvPr/>
        </p:nvSpPr>
        <p:spPr>
          <a:xfrm>
            <a:off x="6846888" y="2452688"/>
            <a:ext cx="2201862" cy="976312"/>
          </a:xfrm>
          <a:prstGeom prst="cloudCallout">
            <a:avLst>
              <a:gd name="adj1" fmla="val -62195"/>
              <a:gd name="adj2" fmla="val 27228"/>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sz="2400" b="1" dirty="0">
                <a:solidFill>
                  <a:srgbClr val="C00000"/>
                </a:solidFill>
                <a:latin typeface="Helvetica" pitchFamily="2" charset="0"/>
              </a:rPr>
              <a:t>elevator</a:t>
            </a:r>
            <a:endParaRPr lang="zh-CN" altLang="en-US" sz="2400" b="1" dirty="0">
              <a:solidFill>
                <a:srgbClr val="C00000"/>
              </a:solidFill>
              <a:latin typeface="Helvetica" pitchFamily="2" charset="0"/>
            </a:endParaRPr>
          </a:p>
        </p:txBody>
      </p:sp>
      <p:sp>
        <p:nvSpPr>
          <p:cNvPr id="15" name="云形标注 14"/>
          <p:cNvSpPr/>
          <p:nvPr/>
        </p:nvSpPr>
        <p:spPr>
          <a:xfrm>
            <a:off x="0" y="4786313"/>
            <a:ext cx="2428875" cy="976312"/>
          </a:xfrm>
          <a:prstGeom prst="cloudCallout">
            <a:avLst>
              <a:gd name="adj1" fmla="val 42952"/>
              <a:gd name="adj2" fmla="val 45472"/>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sz="2400" b="1" dirty="0">
                <a:solidFill>
                  <a:srgbClr val="C00000"/>
                </a:solidFill>
                <a:latin typeface="Helvetica" pitchFamily="2" charset="0"/>
              </a:rPr>
              <a:t>public speaking</a:t>
            </a:r>
            <a:endParaRPr lang="zh-CN" altLang="en-US" sz="2400" b="1" dirty="0">
              <a:solidFill>
                <a:srgbClr val="C00000"/>
              </a:solidFill>
              <a:latin typeface="Helvetica" pitchFamily="2" charset="0"/>
            </a:endParaRPr>
          </a:p>
        </p:txBody>
      </p:sp>
      <p:sp>
        <p:nvSpPr>
          <p:cNvPr id="16" name="云形标注 15"/>
          <p:cNvSpPr/>
          <p:nvPr/>
        </p:nvSpPr>
        <p:spPr>
          <a:xfrm>
            <a:off x="6846888" y="4530725"/>
            <a:ext cx="2201862" cy="977900"/>
          </a:xfrm>
          <a:prstGeom prst="cloudCallout">
            <a:avLst>
              <a:gd name="adj1" fmla="val -62195"/>
              <a:gd name="adj2" fmla="val 27228"/>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sz="2400" b="1" dirty="0">
                <a:solidFill>
                  <a:srgbClr val="C00000"/>
                </a:solidFill>
                <a:latin typeface="Helvetica" pitchFamily="2" charset="0"/>
              </a:rPr>
              <a:t>water</a:t>
            </a:r>
            <a:endParaRPr lang="zh-CN" altLang="en-US" sz="2400" b="1" dirty="0">
              <a:solidFill>
                <a:srgbClr val="C00000"/>
              </a:solidFill>
              <a:latin typeface="Helvetica" pitchFamily="2" charset="0"/>
            </a:endParaRPr>
          </a:p>
        </p:txBody>
      </p:sp>
      <p:grpSp>
        <p:nvGrpSpPr>
          <p:cNvPr id="9228" name="Group 14"/>
          <p:cNvGrpSpPr>
            <a:grpSpLocks/>
          </p:cNvGrpSpPr>
          <p:nvPr/>
        </p:nvGrpSpPr>
        <p:grpSpPr bwMode="auto">
          <a:xfrm>
            <a:off x="0" y="0"/>
            <a:ext cx="8834438" cy="1198563"/>
            <a:chOff x="0" y="0"/>
            <a:chExt cx="8834438" cy="1198563"/>
          </a:xfrm>
        </p:grpSpPr>
        <p:pic>
          <p:nvPicPr>
            <p:cNvPr id="9229" name="Picture 9"/>
            <p:cNvPicPr>
              <a:picLocks noChangeAspect="1" noChangeArrowheads="1"/>
            </p:cNvPicPr>
            <p:nvPr/>
          </p:nvPicPr>
          <p:blipFill>
            <a:blip r:embed="rId7"/>
            <a:srcRect/>
            <a:stretch>
              <a:fillRect/>
            </a:stretch>
          </p:blipFill>
          <p:spPr bwMode="auto">
            <a:xfrm>
              <a:off x="0" y="0"/>
              <a:ext cx="3348038" cy="1198563"/>
            </a:xfrm>
            <a:prstGeom prst="rect">
              <a:avLst/>
            </a:prstGeom>
            <a:noFill/>
            <a:ln w="9525">
              <a:noFill/>
              <a:miter lim="800000"/>
              <a:headEnd/>
              <a:tailEnd/>
            </a:ln>
          </p:spPr>
        </p:pic>
        <p:sp>
          <p:nvSpPr>
            <p:cNvPr id="19" name="TextBox 18"/>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9231" name="矩形 10"/>
            <p:cNvSpPr>
              <a:spLocks noChangeArrowheads="1"/>
            </p:cNvSpPr>
            <p:nvPr/>
          </p:nvSpPr>
          <p:spPr bwMode="auto">
            <a:xfrm>
              <a:off x="3068638" y="427038"/>
              <a:ext cx="5765800"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6600"/>
                  </a:solidFill>
                  <a:latin typeface="Helvetica" pitchFamily="34" charset="0"/>
                  <a:ea typeface="Helvetica Neue"/>
                  <a:cs typeface="Helvetica Neue"/>
                </a:rPr>
                <a:t>Short answer questions</a:t>
              </a:r>
              <a:endParaRPr lang="zh-CN" altLang="en-US" sz="2400" b="1">
                <a:solidFill>
                  <a:srgbClr val="006600"/>
                </a:solidFill>
                <a:latin typeface="Helvetica" pitchFamily="34"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500" fill="hold"/>
                                        <p:tgtEl>
                                          <p:spTgt spid="5122"/>
                                        </p:tgtEl>
                                        <p:attrNameLst>
                                          <p:attrName>ppt_w</p:attrName>
                                        </p:attrNameLst>
                                      </p:cBhvr>
                                      <p:tavLst>
                                        <p:tav tm="0">
                                          <p:val>
                                            <p:fltVal val="0"/>
                                          </p:val>
                                        </p:tav>
                                        <p:tav tm="100000">
                                          <p:val>
                                            <p:strVal val="#ppt_w"/>
                                          </p:val>
                                        </p:tav>
                                      </p:tavLst>
                                    </p:anim>
                                    <p:anim calcmode="lin" valueType="num">
                                      <p:cBhvr>
                                        <p:cTn id="12" dur="500" fill="hold"/>
                                        <p:tgtEl>
                                          <p:spTgt spid="5122"/>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anim calcmode="lin" valueType="num">
                                      <p:cBhvr>
                                        <p:cTn id="15" dur="500" fill="hold"/>
                                        <p:tgtEl>
                                          <p:spTgt spid="5124"/>
                                        </p:tgtEl>
                                        <p:attrNameLst>
                                          <p:attrName>ppt_w</p:attrName>
                                        </p:attrNameLst>
                                      </p:cBhvr>
                                      <p:tavLst>
                                        <p:tav tm="0">
                                          <p:val>
                                            <p:fltVal val="0"/>
                                          </p:val>
                                        </p:tav>
                                        <p:tav tm="100000">
                                          <p:val>
                                            <p:strVal val="#ppt_w"/>
                                          </p:val>
                                        </p:tav>
                                      </p:tavLst>
                                    </p:anim>
                                    <p:anim calcmode="lin" valueType="num">
                                      <p:cBhvr>
                                        <p:cTn id="16" dur="500" fill="hold"/>
                                        <p:tgtEl>
                                          <p:spTgt spid="5124"/>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p:cTn id="19" dur="500" fill="hold"/>
                                        <p:tgtEl>
                                          <p:spTgt spid="5123"/>
                                        </p:tgtEl>
                                        <p:attrNameLst>
                                          <p:attrName>ppt_w</p:attrName>
                                        </p:attrNameLst>
                                      </p:cBhvr>
                                      <p:tavLst>
                                        <p:tav tm="0">
                                          <p:val>
                                            <p:fltVal val="0"/>
                                          </p:val>
                                        </p:tav>
                                        <p:tav tm="100000">
                                          <p:val>
                                            <p:strVal val="#ppt_w"/>
                                          </p:val>
                                        </p:tav>
                                      </p:tavLst>
                                    </p:anim>
                                    <p:anim calcmode="lin" valueType="num">
                                      <p:cBhvr>
                                        <p:cTn id="20" dur="500" fill="hold"/>
                                        <p:tgtEl>
                                          <p:spTgt spid="51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Group 35"/>
          <p:cNvGrpSpPr>
            <a:grpSpLocks/>
          </p:cNvGrpSpPr>
          <p:nvPr/>
        </p:nvGrpSpPr>
        <p:grpSpPr bwMode="auto">
          <a:xfrm rot="872659">
            <a:off x="5026025" y="1585913"/>
            <a:ext cx="3773488" cy="2584450"/>
            <a:chOff x="3391216" y="3568043"/>
            <a:chExt cx="1759993" cy="1607277"/>
          </a:xfrm>
        </p:grpSpPr>
        <p:grpSp>
          <p:nvGrpSpPr>
            <p:cNvPr id="64525" name="Group 21"/>
            <p:cNvGrpSpPr>
              <a:grpSpLocks/>
            </p:cNvGrpSpPr>
            <p:nvPr/>
          </p:nvGrpSpPr>
          <p:grpSpPr bwMode="auto">
            <a:xfrm rot="-396937">
              <a:off x="3391216" y="3568043"/>
              <a:ext cx="1759993" cy="1607277"/>
              <a:chOff x="770584" y="618486"/>
              <a:chExt cx="1759993" cy="1607277"/>
            </a:xfrm>
          </p:grpSpPr>
          <p:sp>
            <p:nvSpPr>
              <p:cNvPr id="22" name="Freeform 6"/>
              <p:cNvSpPr>
                <a:spLocks/>
              </p:cNvSpPr>
              <p:nvPr/>
            </p:nvSpPr>
            <p:spPr bwMode="auto">
              <a:xfrm rot="346487">
                <a:off x="790277" y="663846"/>
                <a:ext cx="1740300" cy="156191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sp>
            <p:nvSpPr>
              <p:cNvPr id="30" name="Freeform 6"/>
              <p:cNvSpPr>
                <a:spLocks/>
              </p:cNvSpPr>
              <p:nvPr/>
            </p:nvSpPr>
            <p:spPr bwMode="auto">
              <a:xfrm rot="485220">
                <a:off x="764628" y="613904"/>
                <a:ext cx="1741482" cy="151842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grpSp>
        <p:sp>
          <p:nvSpPr>
            <p:cNvPr id="64526" name="TextBox 28"/>
            <p:cNvSpPr txBox="1">
              <a:spLocks noChangeArrowheads="1"/>
            </p:cNvSpPr>
            <p:nvPr/>
          </p:nvSpPr>
          <p:spPr bwMode="auto">
            <a:xfrm rot="-60000">
              <a:off x="3559171" y="3773287"/>
              <a:ext cx="1504314" cy="1335304"/>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a:solidFill>
                    <a:srgbClr val="000000"/>
                  </a:solidFill>
                  <a:latin typeface="华文行楷" pitchFamily="2" charset="-122"/>
                  <a:ea typeface="华文行楷" pitchFamily="2" charset="-122"/>
                </a:rPr>
                <a:t>我瞥见防波堤尽头的海浪中有个东西在上下浮动。我惊恐地意识到大事不妙，倒吸了一口凉气，那居然是个小男孩！</a:t>
              </a:r>
              <a:endParaRPr kumimoji="1" lang="en-US" altLang="zh-CN" sz="2600">
                <a:solidFill>
                  <a:srgbClr val="000000"/>
                </a:solidFill>
                <a:latin typeface="华文行楷" pitchFamily="2" charset="-122"/>
                <a:ea typeface="华文行楷" pitchFamily="2" charset="-122"/>
              </a:endParaRPr>
            </a:p>
          </p:txBody>
        </p:sp>
      </p:grpSp>
      <p:grpSp>
        <p:nvGrpSpPr>
          <p:cNvPr id="4" name="Group 35"/>
          <p:cNvGrpSpPr>
            <a:grpSpLocks/>
          </p:cNvGrpSpPr>
          <p:nvPr/>
        </p:nvGrpSpPr>
        <p:grpSpPr bwMode="auto">
          <a:xfrm rot="-1117645">
            <a:off x="358775" y="2397125"/>
            <a:ext cx="5092700" cy="3378200"/>
            <a:chOff x="3388564" y="3501395"/>
            <a:chExt cx="1756176" cy="1572060"/>
          </a:xfrm>
        </p:grpSpPr>
        <p:grpSp>
          <p:nvGrpSpPr>
            <p:cNvPr id="64521"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2937" y="656826"/>
                <a:ext cx="1740300" cy="1460509"/>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27" name="Freeform 6"/>
              <p:cNvSpPr>
                <a:spLocks/>
              </p:cNvSpPr>
              <p:nvPr/>
            </p:nvSpPr>
            <p:spPr bwMode="auto">
              <a:xfrm rot="485220">
                <a:off x="777599" y="551069"/>
                <a:ext cx="1741943" cy="1535123"/>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4522" name="TextBox 28"/>
            <p:cNvSpPr txBox="1">
              <a:spLocks noChangeArrowheads="1"/>
            </p:cNvSpPr>
            <p:nvPr/>
          </p:nvSpPr>
          <p:spPr bwMode="auto">
            <a:xfrm rot="-60000">
              <a:off x="3504208" y="3579247"/>
              <a:ext cx="1534695" cy="1346317"/>
            </a:xfrm>
            <a:prstGeom prst="rect">
              <a:avLst/>
            </a:prstGeom>
            <a:noFill/>
            <a:ln w="9525">
              <a:noFill/>
              <a:miter lim="800000"/>
              <a:headEnd/>
              <a:tailEnd/>
            </a:ln>
          </p:spPr>
          <p:txBody>
            <a:bodyPr>
              <a:spAutoFit/>
            </a:bodyPr>
            <a:lstStyle/>
            <a:p>
              <a:pPr marL="358775" indent="-358775"/>
              <a:r>
                <a:rPr kumimoji="1" lang="en-US" altLang="zh-CN" sz="2600">
                  <a:solidFill>
                    <a:srgbClr val="8E0000"/>
                  </a:solidFill>
                  <a:latin typeface="Helvetica" pitchFamily="34" charset="0"/>
                  <a:ea typeface="楷体" pitchFamily="49" charset="-122"/>
                </a:rPr>
                <a:t>a. I glimpsed something moving up and down amid the waves, past the end of the jetty. I gasped, realizing the catastrophe with horror. That’s a little boy out there! (Para. 7, L1)</a:t>
              </a:r>
            </a:p>
          </p:txBody>
        </p:sp>
      </p:grpSp>
      <p:grpSp>
        <p:nvGrpSpPr>
          <p:cNvPr id="64517" name="组合 13"/>
          <p:cNvGrpSpPr>
            <a:grpSpLocks/>
          </p:cNvGrpSpPr>
          <p:nvPr/>
        </p:nvGrpSpPr>
        <p:grpSpPr bwMode="auto">
          <a:xfrm>
            <a:off x="-14288" y="44450"/>
            <a:ext cx="7983538" cy="1152525"/>
            <a:chOff x="-14288" y="-27384"/>
            <a:chExt cx="7982940" cy="1152525"/>
          </a:xfrm>
        </p:grpSpPr>
        <p:pic>
          <p:nvPicPr>
            <p:cNvPr id="64518" name="Picture 2"/>
            <p:cNvPicPr>
              <a:picLocks noChangeAspect="1" noChangeArrowheads="1"/>
            </p:cNvPicPr>
            <p:nvPr/>
          </p:nvPicPr>
          <p:blipFill>
            <a:blip r:embed="rId5"/>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组合 12"/>
          <p:cNvGrpSpPr>
            <a:grpSpLocks/>
          </p:cNvGrpSpPr>
          <p:nvPr/>
        </p:nvGrpSpPr>
        <p:grpSpPr bwMode="auto">
          <a:xfrm>
            <a:off x="5075238" y="1411288"/>
            <a:ext cx="3730625" cy="2638425"/>
            <a:chOff x="5075657" y="1410822"/>
            <a:chExt cx="3730062" cy="2639209"/>
          </a:xfrm>
        </p:grpSpPr>
        <p:grpSp>
          <p:nvGrpSpPr>
            <p:cNvPr id="65549" name="Group 35"/>
            <p:cNvGrpSpPr>
              <a:grpSpLocks/>
            </p:cNvGrpSpPr>
            <p:nvPr/>
          </p:nvGrpSpPr>
          <p:grpSpPr bwMode="auto">
            <a:xfrm rot="872659">
              <a:off x="5193778" y="1410822"/>
              <a:ext cx="3510840" cy="2503696"/>
              <a:chOff x="3386735" y="3573290"/>
              <a:chExt cx="1741311" cy="1515564"/>
            </a:xfrm>
          </p:grpSpPr>
          <p:sp>
            <p:nvSpPr>
              <p:cNvPr id="25" name="Freeform 6"/>
              <p:cNvSpPr>
                <a:spLocks/>
              </p:cNvSpPr>
              <p:nvPr/>
            </p:nvSpPr>
            <p:spPr bwMode="auto">
              <a:xfrm rot="88283">
                <a:off x="3379505" y="3571284"/>
                <a:ext cx="1741400" cy="1316910"/>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5554" name="TextBox 28"/>
              <p:cNvSpPr txBox="1">
                <a:spLocks noChangeArrowheads="1"/>
              </p:cNvSpPr>
              <p:nvPr/>
            </p:nvSpPr>
            <p:spPr bwMode="auto">
              <a:xfrm rot="-60000">
                <a:off x="3487722" y="3821969"/>
                <a:ext cx="1629256" cy="1266885"/>
              </a:xfrm>
              <a:prstGeom prst="rect">
                <a:avLst/>
              </a:prstGeom>
              <a:noFill/>
              <a:ln w="9525">
                <a:noFill/>
                <a:miter lim="800000"/>
                <a:headEnd/>
                <a:tailEnd/>
              </a:ln>
            </p:spPr>
            <p:txBody>
              <a:bodyPr>
                <a:spAutoFit/>
              </a:bodyPr>
              <a:lstStyle/>
              <a:p>
                <a:pPr algn="just" eaLnBrk="0" hangingPunct="0"/>
                <a:r>
                  <a:rPr kumimoji="1" lang="zh-CN" altLang="en-US" sz="2600">
                    <a:solidFill>
                      <a:srgbClr val="000000"/>
                    </a:solidFill>
                    <a:latin typeface="华文行楷" pitchFamily="2" charset="-122"/>
                    <a:ea typeface="华文行楷" pitchFamily="2" charset="-122"/>
                  </a:rPr>
                  <a:t>一跳进水里，我感觉仿佛又回到了当年的那个游泳池，我喘不过气，拼命挣扎，惊恐万分。</a:t>
                </a:r>
              </a:p>
            </p:txBody>
          </p:sp>
        </p:grpSp>
        <p:sp>
          <p:nvSpPr>
            <p:cNvPr id="34" name="Freeform 6"/>
            <p:cNvSpPr>
              <a:spLocks/>
            </p:cNvSpPr>
            <p:nvPr/>
          </p:nvSpPr>
          <p:spPr bwMode="auto">
            <a:xfrm rot="822209">
              <a:off x="5075657" y="1662284"/>
              <a:ext cx="3730062" cy="2387747"/>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1117645">
            <a:off x="327025" y="2425700"/>
            <a:ext cx="5092700" cy="3116263"/>
            <a:chOff x="3388564" y="3501395"/>
            <a:chExt cx="1756176" cy="1572060"/>
          </a:xfrm>
        </p:grpSpPr>
        <p:grpSp>
          <p:nvGrpSpPr>
            <p:cNvPr id="65545"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3" name="Freeform 6"/>
              <p:cNvSpPr>
                <a:spLocks/>
              </p:cNvSpPr>
              <p:nvPr/>
            </p:nvSpPr>
            <p:spPr bwMode="auto">
              <a:xfrm rot="485220">
                <a:off x="777599" y="549400"/>
                <a:ext cx="1741943" cy="153522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5546" name="TextBox 28"/>
            <p:cNvSpPr txBox="1">
              <a:spLocks noChangeArrowheads="1"/>
            </p:cNvSpPr>
            <p:nvPr/>
          </p:nvSpPr>
          <p:spPr bwMode="auto">
            <a:xfrm rot="-60000">
              <a:off x="3468200" y="3563546"/>
              <a:ext cx="1592555" cy="1220216"/>
            </a:xfrm>
            <a:prstGeom prst="rect">
              <a:avLst/>
            </a:prstGeom>
            <a:noFill/>
            <a:ln w="9525">
              <a:noFill/>
              <a:miter lim="800000"/>
              <a:headEnd/>
              <a:tailEnd/>
            </a:ln>
          </p:spPr>
          <p:txBody>
            <a:bodyPr>
              <a:spAutoFit/>
            </a:bodyPr>
            <a:lstStyle/>
            <a:p>
              <a:pPr marL="358775" indent="-358775" algn="just" eaLnBrk="0" hangingPunct="0">
                <a:lnSpc>
                  <a:spcPct val="150000"/>
                </a:lnSpc>
              </a:pPr>
              <a:r>
                <a:rPr kumimoji="1" lang="en-US" altLang="zh-CN" sz="2600">
                  <a:solidFill>
                    <a:srgbClr val="8E0000"/>
                  </a:solidFill>
                  <a:latin typeface="Helvetica" pitchFamily="34" charset="0"/>
                  <a:ea typeface="楷体" pitchFamily="49" charset="-122"/>
                </a:rPr>
                <a:t>b. As soon as I jumped in, I felt like I was back in that pool, breathless, struggling, terrified. (Para. 12, L4)</a:t>
              </a:r>
            </a:p>
          </p:txBody>
        </p:sp>
      </p:grpSp>
      <p:grpSp>
        <p:nvGrpSpPr>
          <p:cNvPr id="65541" name="组合 13"/>
          <p:cNvGrpSpPr>
            <a:grpSpLocks/>
          </p:cNvGrpSpPr>
          <p:nvPr/>
        </p:nvGrpSpPr>
        <p:grpSpPr bwMode="auto">
          <a:xfrm>
            <a:off x="-14288" y="44450"/>
            <a:ext cx="7983538" cy="1152525"/>
            <a:chOff x="-14288" y="-27384"/>
            <a:chExt cx="7982940" cy="1152525"/>
          </a:xfrm>
        </p:grpSpPr>
        <p:pic>
          <p:nvPicPr>
            <p:cNvPr id="65542" name="Picture 2"/>
            <p:cNvPicPr>
              <a:picLocks noChangeAspect="1" noChangeArrowheads="1"/>
            </p:cNvPicPr>
            <p:nvPr/>
          </p:nvPicPr>
          <p:blipFill>
            <a:blip r:embed="rId5"/>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组合 12"/>
          <p:cNvGrpSpPr>
            <a:grpSpLocks/>
          </p:cNvGrpSpPr>
          <p:nvPr/>
        </p:nvGrpSpPr>
        <p:grpSpPr bwMode="auto">
          <a:xfrm>
            <a:off x="5199063" y="1228725"/>
            <a:ext cx="3730625" cy="2628900"/>
            <a:chOff x="5076053" y="1421857"/>
            <a:chExt cx="3730062" cy="2628260"/>
          </a:xfrm>
        </p:grpSpPr>
        <p:grpSp>
          <p:nvGrpSpPr>
            <p:cNvPr id="66573" name="Group 35"/>
            <p:cNvGrpSpPr>
              <a:grpSpLocks/>
            </p:cNvGrpSpPr>
            <p:nvPr/>
          </p:nvGrpSpPr>
          <p:grpSpPr bwMode="auto">
            <a:xfrm rot="872659">
              <a:off x="5264426" y="1421857"/>
              <a:ext cx="3441062" cy="2628260"/>
              <a:chOff x="3234634" y="3572734"/>
              <a:chExt cx="1901072" cy="1590967"/>
            </a:xfrm>
          </p:grpSpPr>
          <p:sp>
            <p:nvSpPr>
              <p:cNvPr id="30" name="Freeform 6"/>
              <p:cNvSpPr>
                <a:spLocks/>
              </p:cNvSpPr>
              <p:nvPr/>
            </p:nvSpPr>
            <p:spPr bwMode="auto">
              <a:xfrm rot="88283">
                <a:off x="3386098" y="3572463"/>
                <a:ext cx="1742418" cy="131427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ea typeface="楷体_GB2312" pitchFamily="49" charset="-122"/>
                </a:endParaRPr>
              </a:p>
            </p:txBody>
          </p:sp>
          <p:sp>
            <p:nvSpPr>
              <p:cNvPr id="66578" name="TextBox 28"/>
              <p:cNvSpPr txBox="1">
                <a:spLocks noChangeArrowheads="1"/>
              </p:cNvSpPr>
              <p:nvPr/>
            </p:nvSpPr>
            <p:spPr bwMode="auto">
              <a:xfrm rot="-60000">
                <a:off x="3234634" y="3850239"/>
                <a:ext cx="1901072" cy="1313462"/>
              </a:xfrm>
              <a:prstGeom prst="rect">
                <a:avLst/>
              </a:prstGeom>
              <a:noFill/>
              <a:ln w="9525">
                <a:noFill/>
                <a:miter lim="800000"/>
                <a:headEnd/>
                <a:tailEnd/>
              </a:ln>
            </p:spPr>
            <p:txBody>
              <a:bodyPr>
                <a:spAutoFit/>
              </a:bodyPr>
              <a:lstStyle/>
              <a:p>
                <a:pPr algn="just">
                  <a:lnSpc>
                    <a:spcPts val="2700"/>
                  </a:lnSpc>
                </a:pPr>
                <a:r>
                  <a:rPr kumimoji="1" lang="zh-CN" altLang="en-US" sz="2600">
                    <a:solidFill>
                      <a:srgbClr val="000000"/>
                    </a:solidFill>
                    <a:latin typeface="华文行楷" pitchFamily="2" charset="-122"/>
                    <a:ea typeface="华文行楷" pitchFamily="2" charset="-122"/>
                  </a:rPr>
                  <a:t>我全身都快虚脱了，我不再划水，就这样放松自己顺水而漂。我的手碰上了防波堤，仿佛触电一般，我重新恢复了神志。</a:t>
                </a:r>
              </a:p>
            </p:txBody>
          </p:sp>
        </p:grpSp>
        <p:sp>
          <p:nvSpPr>
            <p:cNvPr id="36" name="Freeform 6"/>
            <p:cNvSpPr>
              <a:spLocks/>
            </p:cNvSpPr>
            <p:nvPr/>
          </p:nvSpPr>
          <p:spPr bwMode="auto">
            <a:xfrm rot="822209">
              <a:off x="5076053" y="1662331"/>
              <a:ext cx="3730062" cy="2384401"/>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grpSp>
      <p:grpSp>
        <p:nvGrpSpPr>
          <p:cNvPr id="4" name="Group 35"/>
          <p:cNvGrpSpPr>
            <a:grpSpLocks/>
          </p:cNvGrpSpPr>
          <p:nvPr/>
        </p:nvGrpSpPr>
        <p:grpSpPr bwMode="auto">
          <a:xfrm rot="-1117645">
            <a:off x="327025" y="2425700"/>
            <a:ext cx="5092700" cy="3116263"/>
            <a:chOff x="3388564" y="3501395"/>
            <a:chExt cx="1756176" cy="1572060"/>
          </a:xfrm>
        </p:grpSpPr>
        <p:grpSp>
          <p:nvGrpSpPr>
            <p:cNvPr id="66569" name="Group 21"/>
            <p:cNvGrpSpPr>
              <a:grpSpLocks/>
            </p:cNvGrpSpPr>
            <p:nvPr/>
          </p:nvGrpSpPr>
          <p:grpSpPr bwMode="auto">
            <a:xfrm rot="-396937">
              <a:off x="3388564" y="3501395"/>
              <a:ext cx="1756176" cy="1572060"/>
              <a:chOff x="777669" y="551874"/>
              <a:chExt cx="1756176" cy="1572060"/>
            </a:xfrm>
          </p:grpSpPr>
          <p:sp>
            <p:nvSpPr>
              <p:cNvPr id="28" name="Freeform 6"/>
              <p:cNvSpPr>
                <a:spLocks/>
              </p:cNvSpPr>
              <p:nvPr/>
            </p:nvSpPr>
            <p:spPr bwMode="auto">
              <a:xfrm rot="346487">
                <a:off x="792209" y="661226"/>
                <a:ext cx="1740301" cy="146074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29" name="Freeform 6"/>
              <p:cNvSpPr>
                <a:spLocks/>
              </p:cNvSpPr>
              <p:nvPr/>
            </p:nvSpPr>
            <p:spPr bwMode="auto">
              <a:xfrm rot="485220">
                <a:off x="777599" y="549400"/>
                <a:ext cx="1741943" cy="1535221"/>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4"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6570" name="TextBox 28"/>
            <p:cNvSpPr txBox="1">
              <a:spLocks noChangeArrowheads="1"/>
            </p:cNvSpPr>
            <p:nvPr/>
          </p:nvSpPr>
          <p:spPr bwMode="auto">
            <a:xfrm rot="-60000">
              <a:off x="3444894" y="3712217"/>
              <a:ext cx="1592555" cy="1164479"/>
            </a:xfrm>
            <a:prstGeom prst="rect">
              <a:avLst/>
            </a:prstGeom>
            <a:noFill/>
            <a:ln w="9525">
              <a:noFill/>
              <a:miter lim="800000"/>
              <a:headEnd/>
              <a:tailEnd/>
            </a:ln>
          </p:spPr>
          <p:txBody>
            <a:bodyPr>
              <a:spAutoFit/>
            </a:bodyPr>
            <a:lstStyle/>
            <a:p>
              <a:pPr marL="358775" indent="-358775" algn="just"/>
              <a:r>
                <a:rPr kumimoji="1" lang="en-US" altLang="zh-CN" sz="2400">
                  <a:solidFill>
                    <a:srgbClr val="8E0000"/>
                  </a:solidFill>
                  <a:latin typeface="Helvetica" pitchFamily="34" charset="0"/>
                  <a:ea typeface="楷体" pitchFamily="49" charset="-122"/>
                </a:rPr>
                <a:t>c. On the brink of collapse, I stopped fighting, just letting myself go. My hand hit the jetty. It was like an electric shock that brought me back to my senses. (Para. 18, L1)</a:t>
              </a:r>
            </a:p>
          </p:txBody>
        </p:sp>
      </p:grpSp>
      <p:grpSp>
        <p:nvGrpSpPr>
          <p:cNvPr id="66565" name="组合 13"/>
          <p:cNvGrpSpPr>
            <a:grpSpLocks/>
          </p:cNvGrpSpPr>
          <p:nvPr/>
        </p:nvGrpSpPr>
        <p:grpSpPr bwMode="auto">
          <a:xfrm>
            <a:off x="-14288" y="44450"/>
            <a:ext cx="7983538" cy="1152525"/>
            <a:chOff x="-14288" y="-27384"/>
            <a:chExt cx="7982940" cy="1152525"/>
          </a:xfrm>
        </p:grpSpPr>
        <p:pic>
          <p:nvPicPr>
            <p:cNvPr id="66566" name="Picture 2"/>
            <p:cNvPicPr>
              <a:picLocks noChangeAspect="1" noChangeArrowheads="1"/>
            </p:cNvPicPr>
            <p:nvPr/>
          </p:nvPicPr>
          <p:blipFill>
            <a:blip r:embed="rId5"/>
            <a:srcRect/>
            <a:stretch>
              <a:fillRect/>
            </a:stretch>
          </p:blipFill>
          <p:spPr bwMode="auto">
            <a:xfrm>
              <a:off x="-14288" y="-27384"/>
              <a:ext cx="4014784" cy="1152525"/>
            </a:xfrm>
            <a:prstGeom prst="rect">
              <a:avLst/>
            </a:prstGeom>
            <a:noFill/>
            <a:ln w="9525">
              <a:noFill/>
              <a:miter lim="800000"/>
              <a:headEnd/>
              <a:tailEnd/>
            </a:ln>
          </p:spPr>
        </p:pic>
        <p:sp>
          <p:nvSpPr>
            <p:cNvPr id="16" name="TextBox 15">
              <a:hlinkClick r:id="rId6"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2" name="组合 10"/>
          <p:cNvGrpSpPr>
            <a:grpSpLocks/>
          </p:cNvGrpSpPr>
          <p:nvPr/>
        </p:nvGrpSpPr>
        <p:grpSpPr bwMode="auto">
          <a:xfrm>
            <a:off x="5199063" y="1500188"/>
            <a:ext cx="3730625" cy="2619375"/>
            <a:chOff x="5048175" y="1658982"/>
            <a:chExt cx="3730062" cy="2619772"/>
          </a:xfrm>
        </p:grpSpPr>
        <p:sp>
          <p:nvSpPr>
            <p:cNvPr id="34" name="Freeform 6"/>
            <p:cNvSpPr>
              <a:spLocks/>
            </p:cNvSpPr>
            <p:nvPr/>
          </p:nvSpPr>
          <p:spPr bwMode="auto">
            <a:xfrm rot="822209">
              <a:off x="5048175" y="1658982"/>
              <a:ext cx="3730062" cy="261977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ea typeface="PMingLiU" pitchFamily="18" charset="-120"/>
                </a:rPr>
                <a:t>  </a:t>
              </a:r>
            </a:p>
          </p:txBody>
        </p:sp>
        <p:sp>
          <p:nvSpPr>
            <p:cNvPr id="67600" name="TextBox 28"/>
            <p:cNvSpPr txBox="1">
              <a:spLocks noChangeArrowheads="1"/>
            </p:cNvSpPr>
            <p:nvPr/>
          </p:nvSpPr>
          <p:spPr bwMode="auto">
            <a:xfrm rot="812659">
              <a:off x="5221710" y="1881385"/>
              <a:ext cx="3419632" cy="2323713"/>
            </a:xfrm>
            <a:prstGeom prst="rect">
              <a:avLst/>
            </a:prstGeom>
            <a:noFill/>
            <a:ln w="9525">
              <a:noFill/>
              <a:miter lim="800000"/>
              <a:headEnd/>
              <a:tailEnd/>
            </a:ln>
          </p:spPr>
          <p:txBody>
            <a:bodyPr>
              <a:spAutoFit/>
            </a:bodyPr>
            <a:lstStyle/>
            <a:p>
              <a:pPr algn="just">
                <a:lnSpc>
                  <a:spcPts val="2900"/>
                </a:lnSpc>
              </a:pPr>
              <a:r>
                <a:rPr kumimoji="1" lang="zh-CN" altLang="en-US" sz="2600">
                  <a:solidFill>
                    <a:srgbClr val="000000"/>
                  </a:solidFill>
                  <a:latin typeface="华文行楷" pitchFamily="2" charset="-122"/>
                  <a:ea typeface="华文行楷" pitchFamily="2" charset="-122"/>
                </a:rPr>
                <a:t>我感觉到强壮有力的手臂将我托起。我不仅从海里爬上防波堤的磐石，而且完成了自我拯救，摆脱了困扰已久的恐惧。</a:t>
              </a:r>
            </a:p>
          </p:txBody>
        </p:sp>
      </p:grpSp>
      <p:pic>
        <p:nvPicPr>
          <p:cNvPr id="67587"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3" name="Group 35"/>
          <p:cNvGrpSpPr>
            <a:grpSpLocks/>
          </p:cNvGrpSpPr>
          <p:nvPr/>
        </p:nvGrpSpPr>
        <p:grpSpPr bwMode="auto">
          <a:xfrm rot="-1117645">
            <a:off x="327025" y="2652713"/>
            <a:ext cx="5092700" cy="3116262"/>
            <a:chOff x="3388564" y="3501395"/>
            <a:chExt cx="1756176" cy="1572060"/>
          </a:xfrm>
        </p:grpSpPr>
        <p:grpSp>
          <p:nvGrpSpPr>
            <p:cNvPr id="67593"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2209" y="661226"/>
                <a:ext cx="1740301" cy="1460743"/>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kern="0">
                    <a:solidFill>
                      <a:sysClr val="windowText" lastClr="000000"/>
                    </a:solidFill>
                    <a:ea typeface="PMingLiU" pitchFamily="18" charset="-120"/>
                  </a:rPr>
                  <a:t>  </a:t>
                </a:r>
              </a:p>
            </p:txBody>
          </p:sp>
          <p:sp>
            <p:nvSpPr>
              <p:cNvPr id="33" name="Freeform 6"/>
              <p:cNvSpPr>
                <a:spLocks/>
              </p:cNvSpPr>
              <p:nvPr/>
            </p:nvSpPr>
            <p:spPr bwMode="auto">
              <a:xfrm rot="485220">
                <a:off x="777599" y="549399"/>
                <a:ext cx="1741943" cy="1535222"/>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6" cstate="print"/>
                <a:tile tx="0" ty="0" sx="100000" sy="100000" flip="none" algn="tl"/>
              </a:blipFill>
              <a:ln w="9525">
                <a:noFill/>
                <a:round/>
                <a:headEnd/>
                <a:tailEnd/>
              </a:ln>
            </p:spPr>
            <p:txBody>
              <a:bodyPr/>
              <a:lstStyle/>
              <a:p>
                <a:pPr fontAlgn="auto">
                  <a:spcBef>
                    <a:spcPts val="0"/>
                  </a:spcBef>
                  <a:spcAft>
                    <a:spcPts val="0"/>
                  </a:spcAft>
                  <a:defRPr/>
                </a:pPr>
                <a:endParaRPr lang="zh-CN" altLang="en-US" kern="0">
                  <a:solidFill>
                    <a:srgbClr val="8E0000"/>
                  </a:solidFill>
                  <a:ea typeface="楷体_GB2312" pitchFamily="49" charset="-122"/>
                </a:endParaRPr>
              </a:p>
            </p:txBody>
          </p:sp>
        </p:grpSp>
        <p:sp>
          <p:nvSpPr>
            <p:cNvPr id="67594" name="TextBox 28"/>
            <p:cNvSpPr txBox="1">
              <a:spLocks noChangeArrowheads="1"/>
            </p:cNvSpPr>
            <p:nvPr/>
          </p:nvSpPr>
          <p:spPr bwMode="auto">
            <a:xfrm rot="-60000">
              <a:off x="3415948" y="3624304"/>
              <a:ext cx="1658383" cy="1350797"/>
            </a:xfrm>
            <a:prstGeom prst="rect">
              <a:avLst/>
            </a:prstGeom>
            <a:noFill/>
            <a:ln w="9525">
              <a:noFill/>
              <a:miter lim="800000"/>
              <a:headEnd/>
              <a:tailEnd/>
            </a:ln>
          </p:spPr>
          <p:txBody>
            <a:bodyPr>
              <a:spAutoFit/>
            </a:bodyPr>
            <a:lstStyle/>
            <a:p>
              <a:pPr marL="358775" indent="-358775" algn="just"/>
              <a:r>
                <a:rPr kumimoji="1" lang="en-US" altLang="zh-CN" sz="2400">
                  <a:solidFill>
                    <a:srgbClr val="8E0000"/>
                  </a:solidFill>
                  <a:latin typeface="Helvetica" pitchFamily="34" charset="0"/>
                  <a:ea typeface="楷体" pitchFamily="49" charset="-122"/>
                </a:rPr>
                <a:t>d. I felt strong arms lift me. I ascended not only from the sea onto the secure rocks of the jetty — but also to my salvation, leaving behind the terrible fear that had gripped me for so long. (Para. 19, L1)</a:t>
              </a:r>
            </a:p>
          </p:txBody>
        </p:sp>
      </p:grpSp>
      <p:grpSp>
        <p:nvGrpSpPr>
          <p:cNvPr id="67589" name="组合 13"/>
          <p:cNvGrpSpPr>
            <a:grpSpLocks/>
          </p:cNvGrpSpPr>
          <p:nvPr/>
        </p:nvGrpSpPr>
        <p:grpSpPr bwMode="auto">
          <a:xfrm>
            <a:off x="-14288" y="44450"/>
            <a:ext cx="7983538" cy="1152525"/>
            <a:chOff x="-14288" y="-27384"/>
            <a:chExt cx="7982940" cy="1152525"/>
          </a:xfrm>
        </p:grpSpPr>
        <p:pic>
          <p:nvPicPr>
            <p:cNvPr id="67590" name="Picture 2"/>
            <p:cNvPicPr>
              <a:picLocks noChangeAspect="1" noChangeArrowheads="1"/>
            </p:cNvPicPr>
            <p:nvPr/>
          </p:nvPicPr>
          <p:blipFill>
            <a:blip r:embed="rId7"/>
            <a:srcRect/>
            <a:stretch>
              <a:fillRect/>
            </a:stretch>
          </p:blipFill>
          <p:spPr bwMode="auto">
            <a:xfrm>
              <a:off x="-14288" y="-27384"/>
              <a:ext cx="4014784" cy="1152525"/>
            </a:xfrm>
            <a:prstGeom prst="rect">
              <a:avLst/>
            </a:prstGeom>
            <a:noFill/>
            <a:ln w="9525">
              <a:noFill/>
              <a:miter lim="800000"/>
              <a:headEnd/>
              <a:tailEnd/>
            </a:ln>
          </p:spPr>
        </p:pic>
        <p:sp>
          <p:nvSpPr>
            <p:cNvPr id="14" name="TextBox 13">
              <a:hlinkClick r:id="rId8" action="ppaction://hlinksldjump"/>
            </p:cNvPr>
            <p:cNvSpPr txBox="1"/>
            <p:nvPr/>
          </p:nvSpPr>
          <p:spPr>
            <a:xfrm>
              <a:off x="192073" y="471091"/>
              <a:ext cx="2508062"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5" name="矩形 14"/>
            <p:cNvSpPr/>
            <p:nvPr/>
          </p:nvSpPr>
          <p:spPr>
            <a:xfrm>
              <a:off x="4130365" y="559991"/>
              <a:ext cx="3838287"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Language appreciation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25"/>
          <p:cNvGrpSpPr>
            <a:grpSpLocks/>
          </p:cNvGrpSpPr>
          <p:nvPr/>
        </p:nvGrpSpPr>
        <p:grpSpPr bwMode="auto">
          <a:xfrm>
            <a:off x="785813" y="1620838"/>
            <a:ext cx="7518400" cy="4951412"/>
            <a:chOff x="785786" y="1620669"/>
            <a:chExt cx="7517349" cy="4951625"/>
          </a:xfrm>
        </p:grpSpPr>
        <p:pic>
          <p:nvPicPr>
            <p:cNvPr id="68616" name="Picture 3">
              <a:hlinkClick r:id="rId2" action="ppaction://hlinksldjump"/>
            </p:cNvPr>
            <p:cNvPicPr>
              <a:picLocks noChangeAspect="1" noChangeArrowheads="1"/>
            </p:cNvPicPr>
            <p:nvPr/>
          </p:nvPicPr>
          <p:blipFill>
            <a:blip r:embed="rId3"/>
            <a:srcRect/>
            <a:stretch>
              <a:fillRect/>
            </a:stretch>
          </p:blipFill>
          <p:spPr bwMode="auto">
            <a:xfrm>
              <a:off x="7235220" y="5564182"/>
              <a:ext cx="1067915" cy="1008112"/>
            </a:xfrm>
            <a:prstGeom prst="rect">
              <a:avLst/>
            </a:prstGeom>
            <a:noFill/>
            <a:ln w="9525">
              <a:noFill/>
              <a:miter lim="800000"/>
              <a:headEnd/>
              <a:tailEnd/>
            </a:ln>
          </p:spPr>
        </p:pic>
        <p:pic>
          <p:nvPicPr>
            <p:cNvPr id="68617" name="Picture 3">
              <a:hlinkClick r:id="rId4" action="ppaction://hlinksldjump"/>
            </p:cNvPr>
            <p:cNvPicPr>
              <a:picLocks noChangeAspect="1" noChangeArrowheads="1"/>
            </p:cNvPicPr>
            <p:nvPr/>
          </p:nvPicPr>
          <p:blipFill>
            <a:blip r:embed="rId3"/>
            <a:srcRect/>
            <a:stretch>
              <a:fillRect/>
            </a:stretch>
          </p:blipFill>
          <p:spPr bwMode="auto">
            <a:xfrm>
              <a:off x="7231631" y="3778163"/>
              <a:ext cx="1067915" cy="1008112"/>
            </a:xfrm>
            <a:prstGeom prst="rect">
              <a:avLst/>
            </a:prstGeom>
            <a:noFill/>
            <a:ln w="9525">
              <a:noFill/>
              <a:miter lim="800000"/>
              <a:headEnd/>
              <a:tailEnd/>
            </a:ln>
          </p:spPr>
        </p:pic>
        <p:sp>
          <p:nvSpPr>
            <p:cNvPr id="21" name="TextBox 20">
              <a:hlinkClick r:id="rId4" action="ppaction://hlinksldjump"/>
            </p:cNvPr>
            <p:cNvSpPr txBox="1"/>
            <p:nvPr/>
          </p:nvSpPr>
          <p:spPr>
            <a:xfrm>
              <a:off x="7442830" y="4100451"/>
              <a:ext cx="784115" cy="400067"/>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pic>
          <p:nvPicPr>
            <p:cNvPr id="68619" name="Picture 3">
              <a:hlinkClick r:id="rId5" action="ppaction://hlinksldjump"/>
            </p:cNvPr>
            <p:cNvPicPr>
              <a:picLocks noChangeAspect="1" noChangeArrowheads="1"/>
            </p:cNvPicPr>
            <p:nvPr/>
          </p:nvPicPr>
          <p:blipFill>
            <a:blip r:embed="rId3"/>
            <a:srcRect/>
            <a:stretch>
              <a:fillRect/>
            </a:stretch>
          </p:blipFill>
          <p:spPr bwMode="auto">
            <a:xfrm>
              <a:off x="7214786" y="2278499"/>
              <a:ext cx="1067915" cy="1008112"/>
            </a:xfrm>
            <a:prstGeom prst="rect">
              <a:avLst/>
            </a:prstGeom>
            <a:noFill/>
            <a:ln w="9525">
              <a:noFill/>
              <a:miter lim="800000"/>
              <a:headEnd/>
              <a:tailEnd/>
            </a:ln>
          </p:spPr>
        </p:pic>
        <p:sp>
          <p:nvSpPr>
            <p:cNvPr id="68620" name="Text Box 18"/>
            <p:cNvSpPr txBox="1">
              <a:spLocks noChangeArrowheads="1"/>
            </p:cNvSpPr>
            <p:nvPr/>
          </p:nvSpPr>
          <p:spPr bwMode="auto">
            <a:xfrm>
              <a:off x="785786" y="1620669"/>
              <a:ext cx="7429552" cy="1200381"/>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en-US" altLang="zh-CN" sz="2400" dirty="0">
                  <a:latin typeface="Helvetica" pitchFamily="34" charset="0"/>
                  <a:ea typeface="楷体_GB2312" pitchFamily="49" charset="-122"/>
                </a:rPr>
                <a:t>Why do people have inner fear of something such as spiders, snakes, water, heights, flying in airplanes, death, etc.?</a:t>
              </a:r>
            </a:p>
          </p:txBody>
        </p:sp>
        <p:sp>
          <p:nvSpPr>
            <p:cNvPr id="68621" name="Text Box 18"/>
            <p:cNvSpPr txBox="1">
              <a:spLocks noChangeArrowheads="1"/>
            </p:cNvSpPr>
            <p:nvPr/>
          </p:nvSpPr>
          <p:spPr bwMode="auto">
            <a:xfrm>
              <a:off x="785786" y="3143248"/>
              <a:ext cx="7429552" cy="1200381"/>
            </a:xfrm>
            <a:prstGeom prst="rect">
              <a:avLst/>
            </a:prstGeom>
            <a:noFill/>
            <a:ln w="9525">
              <a:noFill/>
              <a:miter lim="800000"/>
              <a:headEnd/>
              <a:tailEnd/>
            </a:ln>
          </p:spPr>
          <p:txBody>
            <a:bodyPr>
              <a:spAutoFit/>
            </a:bodyPr>
            <a:lstStyle/>
            <a:p>
              <a:pPr marL="514350" indent="-514350">
                <a:buFont typeface="Calibri" pitchFamily="34" charset="0"/>
                <a:buAutoNum type="arabicPeriod" startAt="2"/>
              </a:pPr>
              <a:r>
                <a:rPr lang="en-US" altLang="zh-CN" sz="2400" dirty="0">
                  <a:latin typeface="Helvetica" pitchFamily="34" charset="0"/>
                  <a:ea typeface="楷体_GB2312" pitchFamily="49" charset="-122"/>
                </a:rPr>
                <a:t>What are your suggestions to a young man who gives up at the last minute when he is going to ask a girl on a date?</a:t>
              </a:r>
            </a:p>
          </p:txBody>
        </p:sp>
        <p:sp>
          <p:nvSpPr>
            <p:cNvPr id="68622" name="Text Box 18"/>
            <p:cNvSpPr txBox="1">
              <a:spLocks noChangeArrowheads="1"/>
            </p:cNvSpPr>
            <p:nvPr/>
          </p:nvSpPr>
          <p:spPr bwMode="auto">
            <a:xfrm>
              <a:off x="785786" y="4751026"/>
              <a:ext cx="7429552" cy="831033"/>
            </a:xfrm>
            <a:prstGeom prst="rect">
              <a:avLst/>
            </a:prstGeom>
            <a:noFill/>
            <a:ln w="9525">
              <a:noFill/>
              <a:miter lim="800000"/>
              <a:headEnd/>
              <a:tailEnd/>
            </a:ln>
          </p:spPr>
          <p:txBody>
            <a:bodyPr>
              <a:spAutoFit/>
            </a:bodyPr>
            <a:lstStyle/>
            <a:p>
              <a:pPr marL="514350" indent="-514350" algn="just">
                <a:buFont typeface="Calibri" pitchFamily="34" charset="0"/>
                <a:buAutoNum type="arabicPeriod" startAt="3"/>
              </a:pPr>
              <a:r>
                <a:rPr lang="en-US" altLang="zh-CN" sz="2400" dirty="0" smtClean="0">
                  <a:latin typeface="Helvetica" pitchFamily="34" charset="0"/>
                  <a:ea typeface="楷体_GB2312" pitchFamily="49" charset="-122"/>
                </a:rPr>
                <a:t>Does psychological fear produce any positive aspects in people’s life? If yes, what are they?</a:t>
              </a:r>
              <a:endParaRPr lang="en-US" altLang="zh-CN" sz="2400" dirty="0">
                <a:latin typeface="Helvetica" pitchFamily="34" charset="0"/>
                <a:ea typeface="楷体_GB2312" pitchFamily="49" charset="-122"/>
              </a:endParaRPr>
            </a:p>
          </p:txBody>
        </p:sp>
        <p:sp>
          <p:nvSpPr>
            <p:cNvPr id="19" name="TextBox 18">
              <a:hlinkClick r:id="rId5" action="ppaction://hlinksldjump"/>
            </p:cNvPr>
            <p:cNvSpPr txBox="1"/>
            <p:nvPr/>
          </p:nvSpPr>
          <p:spPr>
            <a:xfrm>
              <a:off x="7426957" y="2598611"/>
              <a:ext cx="784115" cy="400067"/>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sp>
          <p:nvSpPr>
            <p:cNvPr id="24" name="TextBox 23">
              <a:hlinkClick r:id="rId2" action="ppaction://hlinksldjump"/>
            </p:cNvPr>
            <p:cNvSpPr txBox="1"/>
            <p:nvPr/>
          </p:nvSpPr>
          <p:spPr>
            <a:xfrm>
              <a:off x="7457115" y="5932504"/>
              <a:ext cx="785703" cy="400067"/>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grpSp>
        <p:nvGrpSpPr>
          <p:cNvPr id="68611" name="组合 17"/>
          <p:cNvGrpSpPr>
            <a:grpSpLocks/>
          </p:cNvGrpSpPr>
          <p:nvPr/>
        </p:nvGrpSpPr>
        <p:grpSpPr bwMode="auto">
          <a:xfrm>
            <a:off x="11113" y="28575"/>
            <a:ext cx="7297737" cy="1152525"/>
            <a:chOff x="-14288" y="-27384"/>
            <a:chExt cx="7296855" cy="1152525"/>
          </a:xfrm>
        </p:grpSpPr>
        <p:pic>
          <p:nvPicPr>
            <p:cNvPr id="68613" name="Picture 2"/>
            <p:cNvPicPr>
              <a:picLocks noChangeAspect="1" noChangeArrowheads="1"/>
            </p:cNvPicPr>
            <p:nvPr/>
          </p:nvPicPr>
          <p:blipFill>
            <a:blip r:embed="rId6"/>
            <a:srcRect/>
            <a:stretch>
              <a:fillRect/>
            </a:stretch>
          </p:blipFill>
          <p:spPr bwMode="auto">
            <a:xfrm>
              <a:off x="-14288" y="-27384"/>
              <a:ext cx="3779838" cy="1152525"/>
            </a:xfrm>
            <a:prstGeom prst="rect">
              <a:avLst/>
            </a:prstGeom>
            <a:noFill/>
            <a:ln w="9525">
              <a:noFill/>
              <a:miter lim="800000"/>
              <a:headEnd/>
              <a:tailEnd/>
            </a:ln>
          </p:spPr>
        </p:pic>
        <p:sp>
          <p:nvSpPr>
            <p:cNvPr id="16" name="TextBox 15">
              <a:hlinkClick r:id="rId7"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7" name="矩形 16"/>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2015年修改\图片4.jpg"/>
          <p:cNvPicPr>
            <a:picLocks noChangeAspect="1" noChangeArrowheads="1"/>
          </p:cNvPicPr>
          <p:nvPr/>
        </p:nvPicPr>
        <p:blipFill>
          <a:blip r:embed="rId2"/>
          <a:srcRect/>
          <a:stretch>
            <a:fillRect/>
          </a:stretch>
        </p:blipFill>
        <p:spPr bwMode="auto">
          <a:xfrm>
            <a:off x="755650" y="2727325"/>
            <a:ext cx="7670800" cy="3149600"/>
          </a:xfrm>
          <a:prstGeom prst="rect">
            <a:avLst/>
          </a:prstGeom>
          <a:noFill/>
          <a:ln w="9525">
            <a:noFill/>
            <a:miter lim="800000"/>
            <a:headEnd/>
            <a:tailEnd/>
          </a:ln>
        </p:spPr>
      </p:pic>
      <p:sp>
        <p:nvSpPr>
          <p:cNvPr id="10" name="TextBox 9"/>
          <p:cNvSpPr txBox="1">
            <a:spLocks noChangeArrowheads="1"/>
          </p:cNvSpPr>
          <p:nvPr/>
        </p:nvSpPr>
        <p:spPr bwMode="auto">
          <a:xfrm>
            <a:off x="1092200" y="3429000"/>
            <a:ext cx="7151688" cy="2079625"/>
          </a:xfrm>
          <a:prstGeom prst="rect">
            <a:avLst/>
          </a:prstGeom>
          <a:noFill/>
          <a:ln w="9525">
            <a:noFill/>
            <a:miter lim="800000"/>
            <a:headEnd/>
            <a:tailEnd/>
          </a:ln>
        </p:spPr>
        <p:txBody>
          <a:bodyPr>
            <a:spAutoFit/>
          </a:bodyPr>
          <a:lstStyle/>
          <a:p>
            <a:pPr algn="just">
              <a:lnSpc>
                <a:spcPts val="3100"/>
              </a:lnSpc>
            </a:pPr>
            <a:r>
              <a:rPr lang="en-US" altLang="zh-CN" sz="2300">
                <a:latin typeface="Helvetica" pitchFamily="34" charset="0"/>
                <a:ea typeface="楷体_GB2312" pitchFamily="49" charset="-122"/>
              </a:rPr>
              <a:t>The fears may come from:</a:t>
            </a:r>
            <a:endParaRPr lang="zh-CN" altLang="en-US" sz="2300">
              <a:latin typeface="Helvetica" pitchFamily="34" charset="0"/>
              <a:ea typeface="楷体_GB2312" pitchFamily="49" charset="-122"/>
            </a:endParaRPr>
          </a:p>
          <a:p>
            <a:pPr algn="just">
              <a:lnSpc>
                <a:spcPts val="3100"/>
              </a:lnSpc>
            </a:pPr>
            <a:r>
              <a:rPr lang="en-US" altLang="zh-CN" sz="2300">
                <a:latin typeface="Helvetica" pitchFamily="34" charset="0"/>
                <a:ea typeface="楷体_GB2312" pitchFamily="49" charset="-122"/>
              </a:rPr>
              <a:t>• our own past experience;</a:t>
            </a:r>
            <a:endParaRPr lang="zh-CN" altLang="en-US" sz="2300">
              <a:latin typeface="Helvetica" pitchFamily="34" charset="0"/>
              <a:ea typeface="楷体_GB2312" pitchFamily="49" charset="-122"/>
            </a:endParaRPr>
          </a:p>
          <a:p>
            <a:pPr algn="just">
              <a:lnSpc>
                <a:spcPts val="3100"/>
              </a:lnSpc>
            </a:pPr>
            <a:r>
              <a:rPr lang="en-US" altLang="zh-CN" sz="2300">
                <a:latin typeface="Helvetica" pitchFamily="34" charset="0"/>
                <a:ea typeface="楷体_GB2312" pitchFamily="49" charset="-122"/>
              </a:rPr>
              <a:t>• other people’s fears we witness;</a:t>
            </a:r>
            <a:endParaRPr lang="zh-CN" altLang="en-US" sz="2300">
              <a:latin typeface="Helvetica" pitchFamily="34" charset="0"/>
              <a:ea typeface="楷体_GB2312" pitchFamily="49" charset="-122"/>
            </a:endParaRPr>
          </a:p>
          <a:p>
            <a:pPr algn="just">
              <a:lnSpc>
                <a:spcPts val="3100"/>
              </a:lnSpc>
            </a:pPr>
            <a:r>
              <a:rPr lang="en-US" altLang="zh-CN" sz="2300">
                <a:latin typeface="Helvetica" pitchFamily="34" charset="0"/>
                <a:ea typeface="楷体_GB2312" pitchFamily="49" charset="-122"/>
              </a:rPr>
              <a:t>• someone’s description about their fears;</a:t>
            </a:r>
            <a:endParaRPr lang="zh-CN" altLang="en-US" sz="2300">
              <a:latin typeface="Helvetica" pitchFamily="34" charset="0"/>
              <a:ea typeface="楷体_GB2312" pitchFamily="49" charset="-122"/>
            </a:endParaRPr>
          </a:p>
          <a:p>
            <a:pPr algn="just">
              <a:lnSpc>
                <a:spcPts val="3100"/>
              </a:lnSpc>
            </a:pPr>
            <a:r>
              <a:rPr lang="en-US" altLang="zh-CN" sz="2300">
                <a:latin typeface="Helvetica" pitchFamily="34" charset="0"/>
                <a:ea typeface="楷体_GB2312" pitchFamily="49" charset="-122"/>
              </a:rPr>
              <a:t>• influence of specific cultural and historical context.</a:t>
            </a:r>
            <a:endParaRPr lang="zh-CN" altLang="en-US" sz="2300">
              <a:latin typeface="Helvetica" pitchFamily="34" charset="0"/>
              <a:ea typeface="楷体_GB2312" pitchFamily="49" charset="-122"/>
            </a:endParaRPr>
          </a:p>
        </p:txBody>
      </p:sp>
      <p:sp>
        <p:nvSpPr>
          <p:cNvPr id="69636"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endParaRPr>
          </a:p>
        </p:txBody>
      </p:sp>
      <p:sp>
        <p:nvSpPr>
          <p:cNvPr id="69637" name="Text Box 18"/>
          <p:cNvSpPr txBox="1">
            <a:spLocks noChangeArrowheads="1"/>
          </p:cNvSpPr>
          <p:nvPr/>
        </p:nvSpPr>
        <p:spPr bwMode="auto">
          <a:xfrm>
            <a:off x="738188" y="1346200"/>
            <a:ext cx="7691437" cy="1154113"/>
          </a:xfrm>
          <a:prstGeom prst="rect">
            <a:avLst/>
          </a:prstGeom>
          <a:noFill/>
          <a:ln w="9525">
            <a:noFill/>
            <a:miter lim="800000"/>
            <a:headEnd/>
            <a:tailEnd/>
          </a:ln>
        </p:spPr>
        <p:txBody>
          <a:bodyPr>
            <a:spAutoFit/>
          </a:bodyPr>
          <a:lstStyle/>
          <a:p>
            <a:pPr marL="457200" indent="-457200" algn="just">
              <a:buFontTx/>
              <a:buAutoNum type="arabicPeriod"/>
            </a:pPr>
            <a:r>
              <a:rPr lang="en-US" altLang="zh-CN" sz="2300">
                <a:latin typeface="Helvetica" pitchFamily="34" charset="0"/>
                <a:ea typeface="楷体_GB2312" pitchFamily="49" charset="-122"/>
              </a:rPr>
              <a:t>Why do people have inner fear of something such as spiders, snakes, water, heights, flying in airplanes, death, etc.?</a:t>
            </a:r>
            <a:endParaRPr lang="en-US" altLang="zh-CN" sz="2400">
              <a:solidFill>
                <a:srgbClr val="1C1C1C"/>
              </a:solidFill>
              <a:latin typeface="Calibri" pitchFamily="34" charset="0"/>
            </a:endParaRPr>
          </a:p>
        </p:txBody>
      </p:sp>
      <p:pic>
        <p:nvPicPr>
          <p:cNvPr id="69638" name="Picture 4">
            <a:hlinkClick r:id="rId3" action="ppaction://hlinksldjump"/>
          </p:cNvPr>
          <p:cNvPicPr>
            <a:picLocks noChangeAspect="1" noChangeArrowheads="1"/>
          </p:cNvPicPr>
          <p:nvPr/>
        </p:nvPicPr>
        <p:blipFill>
          <a:blip r:embed="rId4"/>
          <a:srcRect/>
          <a:stretch>
            <a:fillRect/>
          </a:stretch>
        </p:blipFill>
        <p:spPr bwMode="auto">
          <a:xfrm>
            <a:off x="8399463" y="6181725"/>
            <a:ext cx="434975" cy="458788"/>
          </a:xfrm>
          <a:prstGeom prst="rect">
            <a:avLst/>
          </a:prstGeom>
          <a:noFill/>
          <a:ln w="9525">
            <a:noFill/>
            <a:miter lim="800000"/>
            <a:headEnd/>
            <a:tailEnd/>
          </a:ln>
        </p:spPr>
      </p:pic>
      <p:grpSp>
        <p:nvGrpSpPr>
          <p:cNvPr id="69639" name="组合 17"/>
          <p:cNvGrpSpPr>
            <a:grpSpLocks/>
          </p:cNvGrpSpPr>
          <p:nvPr/>
        </p:nvGrpSpPr>
        <p:grpSpPr bwMode="auto">
          <a:xfrm>
            <a:off x="11113" y="28575"/>
            <a:ext cx="7297737" cy="1152525"/>
            <a:chOff x="-14288" y="-27384"/>
            <a:chExt cx="7296855" cy="1152525"/>
          </a:xfrm>
        </p:grpSpPr>
        <p:pic>
          <p:nvPicPr>
            <p:cNvPr id="69640" name="Picture 2"/>
            <p:cNvPicPr>
              <a:picLocks noChangeAspect="1" noChangeArrowheads="1"/>
            </p:cNvPicPr>
            <p:nvPr/>
          </p:nvPicPr>
          <p:blipFill>
            <a:blip r:embed="rId5"/>
            <a:srcRect/>
            <a:stretch>
              <a:fillRect/>
            </a:stretch>
          </p:blipFill>
          <p:spPr bwMode="auto">
            <a:xfrm>
              <a:off x="-14288" y="-27384"/>
              <a:ext cx="3779838" cy="1152525"/>
            </a:xfrm>
            <a:prstGeom prst="rect">
              <a:avLst/>
            </a:prstGeom>
            <a:noFill/>
            <a:ln w="9525">
              <a:noFill/>
              <a:miter lim="800000"/>
              <a:headEnd/>
              <a:tailEnd/>
            </a:ln>
          </p:spPr>
        </p:pic>
        <p:sp>
          <p:nvSpPr>
            <p:cNvPr id="11" name="TextBox 10">
              <a:hlinkClick r:id="rId3"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2015年修改\图片4.jpg"/>
          <p:cNvPicPr>
            <a:picLocks noChangeAspect="1" noChangeArrowheads="1"/>
          </p:cNvPicPr>
          <p:nvPr/>
        </p:nvPicPr>
        <p:blipFill>
          <a:blip r:embed="rId2"/>
          <a:srcRect/>
          <a:stretch>
            <a:fillRect/>
          </a:stretch>
        </p:blipFill>
        <p:spPr bwMode="auto">
          <a:xfrm>
            <a:off x="350838" y="2281238"/>
            <a:ext cx="8613775" cy="4171950"/>
          </a:xfrm>
          <a:prstGeom prst="rect">
            <a:avLst/>
          </a:prstGeom>
          <a:noFill/>
          <a:ln w="9525">
            <a:noFill/>
            <a:miter lim="800000"/>
            <a:headEnd/>
            <a:tailEnd/>
          </a:ln>
        </p:spPr>
      </p:pic>
      <p:sp>
        <p:nvSpPr>
          <p:cNvPr id="70659"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endParaRPr>
          </a:p>
        </p:txBody>
      </p:sp>
      <p:sp>
        <p:nvSpPr>
          <p:cNvPr id="70660" name="Text Box 18"/>
          <p:cNvSpPr txBox="1">
            <a:spLocks noChangeArrowheads="1"/>
          </p:cNvSpPr>
          <p:nvPr/>
        </p:nvSpPr>
        <p:spPr bwMode="auto">
          <a:xfrm>
            <a:off x="785813" y="1214438"/>
            <a:ext cx="7786687" cy="1200150"/>
          </a:xfrm>
          <a:prstGeom prst="rect">
            <a:avLst/>
          </a:prstGeom>
          <a:noFill/>
          <a:ln w="9525">
            <a:noFill/>
            <a:miter lim="800000"/>
            <a:headEnd/>
            <a:tailEnd/>
          </a:ln>
        </p:spPr>
        <p:txBody>
          <a:bodyPr>
            <a:spAutoFit/>
          </a:bodyPr>
          <a:lstStyle/>
          <a:p>
            <a:pPr marL="355600" indent="-355600" algn="just"/>
            <a:r>
              <a:rPr lang="en-US" altLang="zh-CN" sz="2400">
                <a:latin typeface="Helvetica" pitchFamily="34" charset="0"/>
                <a:ea typeface="楷体_GB2312" pitchFamily="49" charset="-122"/>
              </a:rPr>
              <a:t>2. What are your suggestions to a young man who gives up at the last minute when he is going to ask a girl on a date?</a:t>
            </a:r>
          </a:p>
        </p:txBody>
      </p:sp>
      <p:pic>
        <p:nvPicPr>
          <p:cNvPr id="70661" name="Picture 4">
            <a:hlinkClick r:id="rId3" action="ppaction://hlinksldjump"/>
          </p:cNvPr>
          <p:cNvPicPr>
            <a:picLocks noChangeAspect="1" noChangeArrowheads="1"/>
          </p:cNvPicPr>
          <p:nvPr/>
        </p:nvPicPr>
        <p:blipFill>
          <a:blip r:embed="rId4"/>
          <a:srcRect/>
          <a:stretch>
            <a:fillRect/>
          </a:stretch>
        </p:blipFill>
        <p:spPr bwMode="auto">
          <a:xfrm>
            <a:off x="8399463" y="6181725"/>
            <a:ext cx="434975" cy="458788"/>
          </a:xfrm>
          <a:prstGeom prst="rect">
            <a:avLst/>
          </a:prstGeom>
          <a:noFill/>
          <a:ln w="9525">
            <a:noFill/>
            <a:miter lim="800000"/>
            <a:headEnd/>
            <a:tailEnd/>
          </a:ln>
        </p:spPr>
      </p:pic>
      <p:sp>
        <p:nvSpPr>
          <p:cNvPr id="17" name="TextBox 16"/>
          <p:cNvSpPr txBox="1">
            <a:spLocks noChangeArrowheads="1"/>
          </p:cNvSpPr>
          <p:nvPr/>
        </p:nvSpPr>
        <p:spPr bwMode="auto">
          <a:xfrm>
            <a:off x="857250" y="3028950"/>
            <a:ext cx="7431088" cy="3208338"/>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ts val="2700"/>
              </a:lnSpc>
              <a:defRPr/>
            </a:pPr>
            <a:r>
              <a:rPr lang="en-US" altLang="zh-CN" sz="2400" dirty="0" smtClean="0">
                <a:latin typeface="Helvetica" pitchFamily="2" charset="0"/>
                <a:ea typeface="楷体_GB2312" pitchFamily="49" charset="-122"/>
              </a:rPr>
              <a:t>To get a guy to ask a girl out, try giving him some pointers and ideas on how to approach the situation with confidence:</a:t>
            </a:r>
            <a:endParaRPr lang="zh-CN" altLang="en-US" sz="2400" dirty="0" smtClean="0">
              <a:latin typeface="Helvetica" pitchFamily="2" charset="0"/>
              <a:ea typeface="楷体_GB2312" pitchFamily="49" charset="-122"/>
            </a:endParaRPr>
          </a:p>
          <a:p>
            <a:pPr marL="271463" indent="-271463" algn="just" eaLnBrk="1" hangingPunct="1">
              <a:lnSpc>
                <a:spcPts val="2700"/>
              </a:lnSpc>
              <a:defRPr/>
            </a:pPr>
            <a:r>
              <a:rPr lang="en-US" altLang="zh-CN" sz="2400" dirty="0" smtClean="0">
                <a:latin typeface="Helvetica" pitchFamily="2" charset="0"/>
                <a:ea typeface="楷体_GB2312" pitchFamily="49" charset="-122"/>
              </a:rPr>
              <a:t>• Tell the guy to ask a girl on a casual date and see where it goes from there.</a:t>
            </a:r>
          </a:p>
          <a:p>
            <a:pPr marL="271463" indent="-271463" algn="just" eaLnBrk="1" hangingPunct="1">
              <a:lnSpc>
                <a:spcPts val="2700"/>
              </a:lnSpc>
              <a:defRPr/>
            </a:pPr>
            <a:r>
              <a:rPr lang="en-US" altLang="zh-CN" sz="2400" dirty="0" smtClean="0">
                <a:latin typeface="Helvetica" pitchFamily="2" charset="0"/>
                <a:ea typeface="楷体_GB2312" pitchFamily="49" charset="-122"/>
              </a:rPr>
              <a:t>• Encourage the guy to be assertive and not beat around the bush.</a:t>
            </a:r>
          </a:p>
          <a:p>
            <a:pPr marL="174625" indent="-174625" algn="just" eaLnBrk="1" hangingPunct="1">
              <a:lnSpc>
                <a:spcPts val="2700"/>
              </a:lnSpc>
              <a:defRPr/>
            </a:pPr>
            <a:r>
              <a:rPr lang="en-US" altLang="zh-CN" sz="2400" dirty="0" smtClean="0">
                <a:latin typeface="Helvetica" pitchFamily="2" charset="0"/>
                <a:ea typeface="楷体_GB2312" pitchFamily="49" charset="-122"/>
              </a:rPr>
              <a:t>• Suggest that the guy give the girl some choices as to where to go on a date.</a:t>
            </a:r>
            <a:endParaRPr lang="zh-CN" altLang="en-US" sz="2400" dirty="0" smtClean="0">
              <a:latin typeface="Helvetica" pitchFamily="2" charset="0"/>
              <a:ea typeface="楷体_GB2312" pitchFamily="49" charset="-122"/>
            </a:endParaRPr>
          </a:p>
        </p:txBody>
      </p:sp>
      <p:grpSp>
        <p:nvGrpSpPr>
          <p:cNvPr id="70663" name="组合 17"/>
          <p:cNvGrpSpPr>
            <a:grpSpLocks/>
          </p:cNvGrpSpPr>
          <p:nvPr/>
        </p:nvGrpSpPr>
        <p:grpSpPr bwMode="auto">
          <a:xfrm>
            <a:off x="11113" y="28575"/>
            <a:ext cx="7297737" cy="1152525"/>
            <a:chOff x="-14288" y="-27384"/>
            <a:chExt cx="7296855" cy="1152525"/>
          </a:xfrm>
        </p:grpSpPr>
        <p:pic>
          <p:nvPicPr>
            <p:cNvPr id="70664" name="Picture 2"/>
            <p:cNvPicPr>
              <a:picLocks noChangeAspect="1" noChangeArrowheads="1"/>
            </p:cNvPicPr>
            <p:nvPr/>
          </p:nvPicPr>
          <p:blipFill>
            <a:blip r:embed="rId5"/>
            <a:srcRect/>
            <a:stretch>
              <a:fillRect/>
            </a:stretch>
          </p:blipFill>
          <p:spPr bwMode="auto">
            <a:xfrm>
              <a:off x="-14288" y="-27384"/>
              <a:ext cx="3779838" cy="1152525"/>
            </a:xfrm>
            <a:prstGeom prst="rect">
              <a:avLst/>
            </a:prstGeom>
            <a:noFill/>
            <a:ln w="9525">
              <a:noFill/>
              <a:miter lim="800000"/>
              <a:headEnd/>
              <a:tailEnd/>
            </a:ln>
          </p:spPr>
        </p:pic>
        <p:sp>
          <p:nvSpPr>
            <p:cNvPr id="11" name="TextBox 10">
              <a:hlinkClick r:id="rId3"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2015年修改\图片4.jpg"/>
          <p:cNvPicPr>
            <a:picLocks noChangeAspect="1" noChangeArrowheads="1"/>
          </p:cNvPicPr>
          <p:nvPr/>
        </p:nvPicPr>
        <p:blipFill>
          <a:blip r:embed="rId2"/>
          <a:srcRect/>
          <a:stretch>
            <a:fillRect/>
          </a:stretch>
        </p:blipFill>
        <p:spPr bwMode="auto">
          <a:xfrm>
            <a:off x="244475" y="2009775"/>
            <a:ext cx="8613775" cy="4705350"/>
          </a:xfrm>
          <a:prstGeom prst="rect">
            <a:avLst/>
          </a:prstGeom>
          <a:noFill/>
          <a:ln w="9525">
            <a:noFill/>
            <a:miter lim="800000"/>
            <a:headEnd/>
            <a:tailEnd/>
          </a:ln>
        </p:spPr>
      </p:pic>
      <p:sp>
        <p:nvSpPr>
          <p:cNvPr id="10" name="TextBox 9"/>
          <p:cNvSpPr txBox="1">
            <a:spLocks noChangeArrowheads="1"/>
          </p:cNvSpPr>
          <p:nvPr/>
        </p:nvSpPr>
        <p:spPr bwMode="auto">
          <a:xfrm>
            <a:off x="714375" y="2754313"/>
            <a:ext cx="7685088" cy="3554412"/>
          </a:xfrm>
          <a:prstGeom prst="rect">
            <a:avLst/>
          </a:prstGeom>
          <a:noFill/>
          <a:ln w="9525">
            <a:noFill/>
            <a:miter lim="800000"/>
            <a:headEnd/>
            <a:tailEnd/>
          </a:ln>
        </p:spPr>
        <p:txBody>
          <a:bodyPr>
            <a:spAutoFit/>
          </a:bodyPr>
          <a:lstStyle/>
          <a:p>
            <a:pPr algn="just" fontAlgn="auto">
              <a:lnSpc>
                <a:spcPts val="2700"/>
              </a:lnSpc>
              <a:spcBef>
                <a:spcPts val="0"/>
              </a:spcBef>
              <a:spcAft>
                <a:spcPts val="0"/>
              </a:spcAft>
              <a:defRPr/>
            </a:pPr>
            <a:r>
              <a:rPr lang="en-US" sz="2400" dirty="0">
                <a:latin typeface="Helvetica" pitchFamily="2" charset="0"/>
                <a:ea typeface="+mn-ea"/>
              </a:rPr>
              <a:t>     Obsessive fear leads to anxiety, panic attacks and a variety of psychological problems. We all know what it’s like to feel overwhelmed by fear, but fear, as it turns out, is a fundamental part of our lives, and has some positive effects on our lives:</a:t>
            </a:r>
            <a:endParaRPr lang="zh-CN" altLang="en-US" sz="2400" dirty="0">
              <a:latin typeface="Helvetica" pitchFamily="2" charset="0"/>
              <a:ea typeface="+mn-ea"/>
            </a:endParaRPr>
          </a:p>
          <a:p>
            <a:pPr marL="177800" indent="-177800" algn="just" fontAlgn="auto">
              <a:lnSpc>
                <a:spcPts val="2700"/>
              </a:lnSpc>
              <a:spcBef>
                <a:spcPts val="0"/>
              </a:spcBef>
              <a:spcAft>
                <a:spcPts val="0"/>
              </a:spcAft>
              <a:defRPr/>
            </a:pPr>
            <a:r>
              <a:rPr lang="en-US" altLang="zh-CN" sz="2400" dirty="0">
                <a:latin typeface="Helvetica" pitchFamily="2" charset="0"/>
                <a:ea typeface="+mn-ea"/>
              </a:rPr>
              <a:t>•</a:t>
            </a:r>
            <a:r>
              <a:rPr lang="en-US" sz="2400" dirty="0">
                <a:latin typeface="Helvetica" pitchFamily="2" charset="0"/>
                <a:ea typeface="+mn-ea"/>
              </a:rPr>
              <a:t> Fear </a:t>
            </a:r>
            <a:r>
              <a:rPr lang="en-US" altLang="zh-CN" sz="2400" dirty="0"/>
              <a:t>prepares us to protect ourselves from</a:t>
            </a:r>
            <a:br>
              <a:rPr lang="en-US" altLang="zh-CN" sz="2400" dirty="0"/>
            </a:br>
            <a:r>
              <a:rPr lang="en-US" altLang="zh-CN" sz="2400" dirty="0"/>
              <a:t>anything potentially threatening or harmful.</a:t>
            </a:r>
            <a:r>
              <a:rPr lang="en-US" sz="2400" dirty="0">
                <a:latin typeface="Helvetica" pitchFamily="2" charset="0"/>
                <a:ea typeface="+mn-ea"/>
              </a:rPr>
              <a:t>.</a:t>
            </a:r>
          </a:p>
          <a:p>
            <a:pPr algn="just" fontAlgn="auto">
              <a:lnSpc>
                <a:spcPts val="2700"/>
              </a:lnSpc>
              <a:spcBef>
                <a:spcPts val="0"/>
              </a:spcBef>
              <a:spcAft>
                <a:spcPts val="0"/>
              </a:spcAft>
              <a:defRPr/>
            </a:pPr>
            <a:r>
              <a:rPr lang="en-US" altLang="zh-CN" sz="2400" dirty="0">
                <a:latin typeface="Helvetica" pitchFamily="2" charset="0"/>
                <a:ea typeface="+mn-ea"/>
              </a:rPr>
              <a:t>•</a:t>
            </a:r>
            <a:r>
              <a:rPr lang="en-US" sz="2400" dirty="0">
                <a:latin typeface="Helvetica" pitchFamily="2" charset="0"/>
                <a:ea typeface="+mn-ea"/>
              </a:rPr>
              <a:t> Fear is an invitation to act.</a:t>
            </a:r>
          </a:p>
          <a:p>
            <a:pPr algn="just" fontAlgn="auto">
              <a:lnSpc>
                <a:spcPts val="2700"/>
              </a:lnSpc>
              <a:spcBef>
                <a:spcPts val="0"/>
              </a:spcBef>
              <a:spcAft>
                <a:spcPts val="0"/>
              </a:spcAft>
              <a:defRPr/>
            </a:pPr>
            <a:r>
              <a:rPr lang="en-US" altLang="zh-CN" sz="2400" dirty="0">
                <a:latin typeface="Helvetica" pitchFamily="2" charset="0"/>
                <a:ea typeface="+mn-ea"/>
              </a:rPr>
              <a:t>•</a:t>
            </a:r>
            <a:r>
              <a:rPr lang="en-US" sz="2400" dirty="0">
                <a:latin typeface="Helvetica" pitchFamily="2" charset="0"/>
                <a:ea typeface="+mn-ea"/>
              </a:rPr>
              <a:t> Fear pushes us beyond our limits.</a:t>
            </a:r>
            <a:endParaRPr lang="ko-KR" altLang="ko-KR" sz="2400" dirty="0">
              <a:latin typeface="Helvetica" pitchFamily="2" charset="0"/>
              <a:ea typeface="楷体_GB2312" pitchFamily="49" charset="-122"/>
            </a:endParaRPr>
          </a:p>
          <a:p>
            <a:pPr algn="just" eaLnBrk="0" fontAlgn="auto" hangingPunct="0">
              <a:lnSpc>
                <a:spcPts val="2700"/>
              </a:lnSpc>
              <a:spcBef>
                <a:spcPts val="0"/>
              </a:spcBef>
              <a:spcAft>
                <a:spcPts val="0"/>
              </a:spcAft>
              <a:defRPr/>
            </a:pPr>
            <a:r>
              <a:rPr lang="en-US" altLang="zh-CN" sz="2400" dirty="0">
                <a:latin typeface="Helvetica" pitchFamily="2" charset="0"/>
                <a:ea typeface="+mn-ea"/>
              </a:rPr>
              <a:t>•</a:t>
            </a:r>
            <a:r>
              <a:rPr lang="en-US" sz="2400" dirty="0">
                <a:latin typeface="Helvetica" pitchFamily="2" charset="0"/>
                <a:ea typeface="+mn-ea"/>
              </a:rPr>
              <a:t> Fear is necessary in developing our courage.</a:t>
            </a:r>
            <a:endParaRPr lang="zh-CN" altLang="en-US" sz="2400" dirty="0">
              <a:latin typeface="Helvetica" pitchFamily="2" charset="0"/>
              <a:ea typeface="楷体_GB2312" pitchFamily="49" charset="-122"/>
            </a:endParaRPr>
          </a:p>
        </p:txBody>
      </p:sp>
      <p:sp>
        <p:nvSpPr>
          <p:cNvPr id="71684" name="Text Box 18"/>
          <p:cNvSpPr txBox="1">
            <a:spLocks noChangeArrowheads="1"/>
          </p:cNvSpPr>
          <p:nvPr/>
        </p:nvSpPr>
        <p:spPr bwMode="auto">
          <a:xfrm>
            <a:off x="904875" y="1365250"/>
            <a:ext cx="7429500" cy="461963"/>
          </a:xfrm>
          <a:prstGeom prst="rect">
            <a:avLst/>
          </a:prstGeom>
          <a:noFill/>
          <a:ln w="9525">
            <a:noFill/>
            <a:miter lim="800000"/>
            <a:headEnd/>
            <a:tailEnd/>
          </a:ln>
        </p:spPr>
        <p:txBody>
          <a:bodyPr>
            <a:spAutoFit/>
          </a:bodyPr>
          <a:lstStyle/>
          <a:p>
            <a:pPr marL="120650" indent="-120650" algn="just"/>
            <a:endParaRPr lang="en-US" altLang="zh-CN" sz="2400">
              <a:latin typeface="Helvetica" pitchFamily="34" charset="0"/>
              <a:ea typeface="楷体_GB2312" pitchFamily="49" charset="-122"/>
            </a:endParaRPr>
          </a:p>
        </p:txBody>
      </p:sp>
      <p:sp>
        <p:nvSpPr>
          <p:cNvPr id="71685" name="Text Box 18"/>
          <p:cNvSpPr txBox="1">
            <a:spLocks noChangeArrowheads="1"/>
          </p:cNvSpPr>
          <p:nvPr/>
        </p:nvSpPr>
        <p:spPr bwMode="auto">
          <a:xfrm>
            <a:off x="938213" y="1287463"/>
            <a:ext cx="7396162" cy="831850"/>
          </a:xfrm>
          <a:prstGeom prst="rect">
            <a:avLst/>
          </a:prstGeom>
          <a:noFill/>
          <a:ln w="9525">
            <a:noFill/>
            <a:miter lim="800000"/>
            <a:headEnd/>
            <a:tailEnd/>
          </a:ln>
        </p:spPr>
        <p:txBody>
          <a:bodyPr>
            <a:spAutoFit/>
          </a:bodyPr>
          <a:lstStyle/>
          <a:p>
            <a:pPr marL="358775" indent="-358775" algn="just"/>
            <a:r>
              <a:rPr lang="en-US" altLang="zh-CN" sz="2400">
                <a:latin typeface="Helvetica" pitchFamily="34" charset="0"/>
                <a:ea typeface="楷体_GB2312" pitchFamily="49" charset="-122"/>
              </a:rPr>
              <a:t>3. Does psychological fear produce any positive aspects in people’s life? If yes, what are they?</a:t>
            </a:r>
          </a:p>
        </p:txBody>
      </p:sp>
      <p:grpSp>
        <p:nvGrpSpPr>
          <p:cNvPr id="71687" name="组合 17"/>
          <p:cNvGrpSpPr>
            <a:grpSpLocks/>
          </p:cNvGrpSpPr>
          <p:nvPr/>
        </p:nvGrpSpPr>
        <p:grpSpPr bwMode="auto">
          <a:xfrm>
            <a:off x="11113" y="28575"/>
            <a:ext cx="7297737" cy="1152525"/>
            <a:chOff x="-14288" y="-27384"/>
            <a:chExt cx="7296855" cy="1152525"/>
          </a:xfrm>
        </p:grpSpPr>
        <p:pic>
          <p:nvPicPr>
            <p:cNvPr id="71688" name="Picture 2"/>
            <p:cNvPicPr>
              <a:picLocks noChangeAspect="1" noChangeArrowheads="1"/>
            </p:cNvPicPr>
            <p:nvPr/>
          </p:nvPicPr>
          <p:blipFill>
            <a:blip r:embed="rId3"/>
            <a:srcRect/>
            <a:stretch>
              <a:fillRect/>
            </a:stretch>
          </p:blipFill>
          <p:spPr bwMode="auto">
            <a:xfrm>
              <a:off x="-14288" y="-27384"/>
              <a:ext cx="3779838" cy="1152525"/>
            </a:xfrm>
            <a:prstGeom prst="rect">
              <a:avLst/>
            </a:prstGeom>
            <a:noFill/>
            <a:ln w="9525">
              <a:noFill/>
              <a:miter lim="800000"/>
              <a:headEnd/>
              <a:tailEnd/>
            </a:ln>
          </p:spPr>
        </p:pic>
        <p:sp>
          <p:nvSpPr>
            <p:cNvPr id="11" name="TextBox 10">
              <a:hlinkClick r:id="rId4" action="ppaction://hlinksldjump"/>
            </p:cNvPr>
            <p:cNvSpPr txBox="1"/>
            <p:nvPr/>
          </p:nvSpPr>
          <p:spPr>
            <a:xfrm>
              <a:off x="252380" y="464741"/>
              <a:ext cx="2574614" cy="430213"/>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4130173" y="559991"/>
              <a:ext cx="3152394"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Theme exploration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2015年修改\图片4.jpg"/>
          <p:cNvPicPr>
            <a:picLocks noChangeAspect="1" noChangeArrowheads="1"/>
          </p:cNvPicPr>
          <p:nvPr/>
        </p:nvPicPr>
        <p:blipFill>
          <a:blip r:embed="rId3"/>
          <a:srcRect/>
          <a:stretch>
            <a:fillRect/>
          </a:stretch>
        </p:blipFill>
        <p:spPr bwMode="auto">
          <a:xfrm>
            <a:off x="244475" y="2500313"/>
            <a:ext cx="8613775" cy="4024312"/>
          </a:xfrm>
          <a:prstGeom prst="rect">
            <a:avLst/>
          </a:prstGeom>
          <a:noFill/>
          <a:ln w="9525">
            <a:noFill/>
            <a:miter lim="800000"/>
            <a:headEnd/>
            <a:tailEnd/>
          </a:ln>
        </p:spPr>
      </p:pic>
      <p:sp>
        <p:nvSpPr>
          <p:cNvPr id="72707"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291851" name="文本框 5"/>
          <p:cNvSpPr txBox="1">
            <a:spLocks noChangeArrowheads="1"/>
          </p:cNvSpPr>
          <p:nvPr/>
        </p:nvSpPr>
        <p:spPr bwMode="auto">
          <a:xfrm>
            <a:off x="244475" y="1071563"/>
            <a:ext cx="8423275" cy="1528762"/>
          </a:xfrm>
          <a:prstGeom prst="rect">
            <a:avLst/>
          </a:prstGeom>
          <a:noFill/>
          <a:ln w="9525">
            <a:noFill/>
            <a:miter lim="800000"/>
            <a:headEnd/>
            <a:tailEnd/>
          </a:ln>
        </p:spPr>
        <p:txBody>
          <a:bodyPr>
            <a:spAutoFit/>
          </a:bodyPr>
          <a:lstStyle/>
          <a:p>
            <a:pPr algn="just" fontAlgn="auto">
              <a:lnSpc>
                <a:spcPts val="2800"/>
              </a:lnSpc>
              <a:spcBef>
                <a:spcPts val="0"/>
              </a:spcBef>
              <a:spcAft>
                <a:spcPts val="0"/>
              </a:spcAft>
              <a:defRPr/>
            </a:pPr>
            <a:r>
              <a:rPr lang="en-US" altLang="zh-CN" sz="2200" dirty="0">
                <a:latin typeface="Helvetica"/>
                <a:ea typeface="+mn-ea"/>
              </a:rPr>
              <a:t>According to recent survey in America, what the college students fear most in the future is: </a:t>
            </a:r>
            <a:r>
              <a:rPr lang="en-US" altLang="zh-CN" sz="2200" b="1" dirty="0">
                <a:solidFill>
                  <a:schemeClr val="accent6">
                    <a:lumMod val="75000"/>
                  </a:schemeClr>
                </a:solidFill>
                <a:latin typeface="Helvetica" pitchFamily="34" charset="0"/>
                <a:ea typeface="+mn-ea"/>
                <a:cs typeface="Helvetica Neue"/>
              </a:rPr>
              <a:t>postgraduate study or job-hunting</a:t>
            </a:r>
            <a:r>
              <a:rPr lang="en-US" altLang="zh-CN" sz="2200" dirty="0">
                <a:latin typeface="Helvetica"/>
                <a:ea typeface="+mn-ea"/>
              </a:rPr>
              <a:t>. It is also true to Chinese students. Which one is more important? Please list your reasons.</a:t>
            </a:r>
            <a:endParaRPr lang="zh-CN" altLang="en-US" sz="2200" dirty="0">
              <a:latin typeface="Helvetica"/>
              <a:ea typeface="+mn-ea"/>
            </a:endParaRPr>
          </a:p>
        </p:txBody>
      </p:sp>
      <p:sp>
        <p:nvSpPr>
          <p:cNvPr id="11" name="矩形 10"/>
          <p:cNvSpPr>
            <a:spLocks noChangeArrowheads="1"/>
          </p:cNvSpPr>
          <p:nvPr/>
        </p:nvSpPr>
        <p:spPr bwMode="auto">
          <a:xfrm>
            <a:off x="714375" y="3046413"/>
            <a:ext cx="7685088" cy="3554412"/>
          </a:xfrm>
          <a:prstGeom prst="rect">
            <a:avLst/>
          </a:prstGeom>
          <a:noFill/>
          <a:ln w="9525">
            <a:noFill/>
            <a:miter lim="800000"/>
            <a:headEnd/>
            <a:tailEnd/>
          </a:ln>
        </p:spPr>
        <p:txBody>
          <a:bodyPr>
            <a:spAutoFit/>
          </a:bodyPr>
          <a:lstStyle/>
          <a:p>
            <a:pPr marL="120650" indent="-120650" algn="just">
              <a:lnSpc>
                <a:spcPts val="2700"/>
              </a:lnSpc>
            </a:pPr>
            <a:r>
              <a:rPr lang="en-US" altLang="zh-CN" sz="2400" dirty="0">
                <a:solidFill>
                  <a:srgbClr val="25491F"/>
                </a:solidFill>
                <a:latin typeface="Calibri" pitchFamily="34" charset="0"/>
              </a:rPr>
              <a:t>       </a:t>
            </a:r>
            <a:r>
              <a:rPr lang="en-US" altLang="zh-CN" sz="2400" dirty="0">
                <a:latin typeface="Helvetica" pitchFamily="34" charset="0"/>
              </a:rPr>
              <a:t>For those who are eager to become economically independent and to put into practice what they have learned in college, taking a job will be both satisfying and rewarding. Moreover, at many times during their study they must have been embarrassed by the lack of money or by the guilty feeling from spending their parents’ money or “luxuries”. Getting established as a bread-earner after graduation is what they have been desiring.</a:t>
            </a:r>
          </a:p>
        </p:txBody>
      </p:sp>
      <p:sp>
        <p:nvSpPr>
          <p:cNvPr id="10" name="右箭头 9">
            <a:hlinkClick r:id="" action="ppaction://hlinkshowjump?jump=nextslide"/>
          </p:cNvPr>
          <p:cNvSpPr/>
          <p:nvPr/>
        </p:nvSpPr>
        <p:spPr>
          <a:xfrm>
            <a:off x="6072198" y="580526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2712" name="组合 8"/>
          <p:cNvGrpSpPr>
            <a:grpSpLocks/>
          </p:cNvGrpSpPr>
          <p:nvPr/>
        </p:nvGrpSpPr>
        <p:grpSpPr bwMode="auto">
          <a:xfrm>
            <a:off x="-14288" y="-26988"/>
            <a:ext cx="7388226" cy="1152526"/>
            <a:chOff x="-14288" y="-27384"/>
            <a:chExt cx="7388226" cy="1152525"/>
          </a:xfrm>
        </p:grpSpPr>
        <p:pic>
          <p:nvPicPr>
            <p:cNvPr id="72713" name="Picture 2"/>
            <p:cNvPicPr>
              <a:picLocks noChangeAspect="1" noChangeArrowheads="1"/>
            </p:cNvPicPr>
            <p:nvPr/>
          </p:nvPicPr>
          <p:blipFill>
            <a:blip r:embed="rId4"/>
            <a:srcRect/>
            <a:stretch>
              <a:fillRect/>
            </a:stretch>
          </p:blipFill>
          <p:spPr bwMode="auto">
            <a:xfrm>
              <a:off x="-14288" y="-27384"/>
              <a:ext cx="3779838" cy="1152525"/>
            </a:xfrm>
            <a:prstGeom prst="rect">
              <a:avLst/>
            </a:prstGeom>
            <a:noFill/>
            <a:ln w="9525">
              <a:noFill/>
              <a:miter lim="800000"/>
              <a:headEnd/>
              <a:tailEnd/>
            </a:ln>
          </p:spPr>
        </p:pic>
        <p:sp>
          <p:nvSpPr>
            <p:cNvPr id="13" name="TextBox 12">
              <a:hlinkClick r:id="rId5"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4" name="矩形 13"/>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2015年修改\图片4.jpg"/>
          <p:cNvPicPr>
            <a:picLocks noChangeAspect="1" noChangeArrowheads="1"/>
          </p:cNvPicPr>
          <p:nvPr/>
        </p:nvPicPr>
        <p:blipFill>
          <a:blip r:embed="rId3"/>
          <a:srcRect/>
          <a:stretch>
            <a:fillRect/>
          </a:stretch>
        </p:blipFill>
        <p:spPr bwMode="auto">
          <a:xfrm>
            <a:off x="244475" y="2500313"/>
            <a:ext cx="8613775" cy="4214812"/>
          </a:xfrm>
          <a:prstGeom prst="rect">
            <a:avLst/>
          </a:prstGeom>
          <a:noFill/>
          <a:ln w="9525">
            <a:noFill/>
            <a:miter lim="800000"/>
            <a:headEnd/>
            <a:tailEnd/>
          </a:ln>
        </p:spPr>
      </p:pic>
      <p:sp>
        <p:nvSpPr>
          <p:cNvPr id="73731"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11" name="矩形 10"/>
          <p:cNvSpPr>
            <a:spLocks noChangeArrowheads="1"/>
          </p:cNvSpPr>
          <p:nvPr/>
        </p:nvSpPr>
        <p:spPr bwMode="auto">
          <a:xfrm>
            <a:off x="714375" y="3065463"/>
            <a:ext cx="7685088" cy="3748087"/>
          </a:xfrm>
          <a:prstGeom prst="rect">
            <a:avLst/>
          </a:prstGeom>
          <a:noFill/>
          <a:ln w="9525">
            <a:noFill/>
            <a:miter lim="800000"/>
            <a:headEnd/>
            <a:tailEnd/>
          </a:ln>
        </p:spPr>
        <p:txBody>
          <a:bodyPr>
            <a:spAutoFit/>
          </a:bodyPr>
          <a:lstStyle/>
          <a:p>
            <a:pPr marL="120650" indent="-120650" algn="just">
              <a:lnSpc>
                <a:spcPct val="110000"/>
              </a:lnSpc>
            </a:pPr>
            <a:r>
              <a:rPr lang="en-US" altLang="zh-CN" sz="2400" dirty="0">
                <a:latin typeface="Helvetica" pitchFamily="34" charset="0"/>
              </a:rPr>
              <a:t>    Those who want to take advantage of the favorable conditions in college, however, will in all likelihood, try to enroll in graduate programs. For them, a master’s degree or even a doctoral degree represents a much more ambitious goal of learning than a bachelor’s degree. In the same way, their lifetime success and interest lie more in making academic achievements than in making money.</a:t>
            </a:r>
          </a:p>
        </p:txBody>
      </p:sp>
      <p:grpSp>
        <p:nvGrpSpPr>
          <p:cNvPr id="73734" name="组合 8"/>
          <p:cNvGrpSpPr>
            <a:grpSpLocks/>
          </p:cNvGrpSpPr>
          <p:nvPr/>
        </p:nvGrpSpPr>
        <p:grpSpPr bwMode="auto">
          <a:xfrm>
            <a:off x="-14288" y="-26988"/>
            <a:ext cx="7388226" cy="1152526"/>
            <a:chOff x="-14288" y="-27384"/>
            <a:chExt cx="7388226" cy="1152525"/>
          </a:xfrm>
        </p:grpSpPr>
        <p:pic>
          <p:nvPicPr>
            <p:cNvPr id="73736" name="Picture 2"/>
            <p:cNvPicPr>
              <a:picLocks noChangeAspect="1" noChangeArrowheads="1"/>
            </p:cNvPicPr>
            <p:nvPr/>
          </p:nvPicPr>
          <p:blipFill>
            <a:blip r:embed="rId4"/>
            <a:srcRect/>
            <a:stretch>
              <a:fillRect/>
            </a:stretch>
          </p:blipFill>
          <p:spPr bwMode="auto">
            <a:xfrm>
              <a:off x="-14288" y="-27384"/>
              <a:ext cx="3779838" cy="1152525"/>
            </a:xfrm>
            <a:prstGeom prst="rect">
              <a:avLst/>
            </a:prstGeom>
            <a:noFill/>
            <a:ln w="9525">
              <a:noFill/>
              <a:miter lim="800000"/>
              <a:headEnd/>
              <a:tailEnd/>
            </a:ln>
          </p:spPr>
        </p:pic>
        <p:sp>
          <p:nvSpPr>
            <p:cNvPr id="10" name="TextBox 9">
              <a:hlinkClick r:id="rId5" action="ppaction://hlinksldjump"/>
            </p:cNvPr>
            <p:cNvSpPr txBox="1"/>
            <p:nvPr/>
          </p:nvSpPr>
          <p:spPr>
            <a:xfrm>
              <a:off x="252413" y="464742"/>
              <a:ext cx="2574925" cy="430212"/>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12" name="矩形 11"/>
            <p:cNvSpPr/>
            <p:nvPr/>
          </p:nvSpPr>
          <p:spPr>
            <a:xfrm>
              <a:off x="4130675" y="559991"/>
              <a:ext cx="3243263" cy="492125"/>
            </a:xfrm>
            <a:prstGeom prst="rect">
              <a:avLst/>
            </a:prstGeom>
          </p:spPr>
          <p:txBody>
            <a:bodyPr wrap="none">
              <a:spAutoFit/>
            </a:bodyPr>
            <a:lstStyle/>
            <a:p>
              <a:pPr>
                <a:defRPr/>
              </a:pPr>
              <a:r>
                <a:rPr lang="en-US" altLang="zh-CN" sz="2600" b="1" dirty="0">
                  <a:solidFill>
                    <a:schemeClr val="accent6">
                      <a:lumMod val="75000"/>
                    </a:schemeClr>
                  </a:solidFill>
                  <a:latin typeface="Helvetica"/>
                </a:rPr>
                <a:t>Culture exploration</a:t>
              </a:r>
              <a:endParaRPr lang="zh-CN" altLang="en-US" dirty="0">
                <a:solidFill>
                  <a:schemeClr val="accent6">
                    <a:lumMod val="75000"/>
                  </a:schemeClr>
                </a:solidFill>
              </a:endParaRPr>
            </a:p>
          </p:txBody>
        </p:sp>
      </p:grpSp>
      <p:sp>
        <p:nvSpPr>
          <p:cNvPr id="13" name="文本框 5"/>
          <p:cNvSpPr txBox="1">
            <a:spLocks noChangeArrowheads="1"/>
          </p:cNvSpPr>
          <p:nvPr/>
        </p:nvSpPr>
        <p:spPr bwMode="auto">
          <a:xfrm>
            <a:off x="244475" y="1071563"/>
            <a:ext cx="8423275" cy="1528762"/>
          </a:xfrm>
          <a:prstGeom prst="rect">
            <a:avLst/>
          </a:prstGeom>
          <a:noFill/>
          <a:ln w="9525">
            <a:noFill/>
            <a:miter lim="800000"/>
            <a:headEnd/>
            <a:tailEnd/>
          </a:ln>
        </p:spPr>
        <p:txBody>
          <a:bodyPr>
            <a:spAutoFit/>
          </a:bodyPr>
          <a:lstStyle/>
          <a:p>
            <a:pPr algn="just" fontAlgn="auto">
              <a:lnSpc>
                <a:spcPts val="2800"/>
              </a:lnSpc>
              <a:spcBef>
                <a:spcPts val="0"/>
              </a:spcBef>
              <a:spcAft>
                <a:spcPts val="0"/>
              </a:spcAft>
              <a:defRPr/>
            </a:pPr>
            <a:r>
              <a:rPr lang="en-US" altLang="zh-CN" sz="2200" dirty="0">
                <a:latin typeface="Helvetica"/>
                <a:ea typeface="+mn-ea"/>
              </a:rPr>
              <a:t>According to recent survey in America, what the college students fear most in the future is: </a:t>
            </a:r>
            <a:r>
              <a:rPr lang="en-US" altLang="zh-CN" sz="2200" b="1" dirty="0">
                <a:solidFill>
                  <a:schemeClr val="accent6">
                    <a:lumMod val="75000"/>
                  </a:schemeClr>
                </a:solidFill>
                <a:latin typeface="Helvetica" pitchFamily="34" charset="0"/>
                <a:ea typeface="+mn-ea"/>
                <a:cs typeface="Helvetica Neue"/>
              </a:rPr>
              <a:t>postgraduate study or job-hunting</a:t>
            </a:r>
            <a:r>
              <a:rPr lang="en-US" altLang="zh-CN" sz="2200" dirty="0">
                <a:latin typeface="Helvetica"/>
                <a:ea typeface="+mn-ea"/>
              </a:rPr>
              <a:t>. It is also true to Chinese students. Which one is more important? Please list your reasons.</a:t>
            </a:r>
            <a:endParaRPr lang="zh-CN" altLang="en-US" sz="2200" dirty="0">
              <a:latin typeface="Helvetic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6"/>
          <p:cNvGrpSpPr>
            <a:grpSpLocks/>
          </p:cNvGrpSpPr>
          <p:nvPr/>
        </p:nvGrpSpPr>
        <p:grpSpPr bwMode="auto">
          <a:xfrm>
            <a:off x="520700" y="1428750"/>
            <a:ext cx="8228013" cy="4879975"/>
            <a:chOff x="520426" y="1428736"/>
            <a:chExt cx="8228067" cy="4572032"/>
          </a:xfrm>
        </p:grpSpPr>
        <p:pic>
          <p:nvPicPr>
            <p:cNvPr id="10249" name="Picture 1" descr="H:\2015年修改\图片3.jpg"/>
            <p:cNvPicPr>
              <a:picLocks noChangeAspect="1" noChangeArrowheads="1"/>
            </p:cNvPicPr>
            <p:nvPr/>
          </p:nvPicPr>
          <p:blipFill>
            <a:blip r:embed="rId3"/>
            <a:srcRect/>
            <a:stretch>
              <a:fillRect/>
            </a:stretch>
          </p:blipFill>
          <p:spPr bwMode="auto">
            <a:xfrm>
              <a:off x="520426" y="2184418"/>
              <a:ext cx="8228067" cy="3816350"/>
            </a:xfrm>
            <a:prstGeom prst="rect">
              <a:avLst/>
            </a:prstGeom>
            <a:noFill/>
            <a:ln w="9525">
              <a:noFill/>
              <a:miter lim="800000"/>
              <a:headEnd/>
              <a:tailEnd/>
            </a:ln>
          </p:spPr>
        </p:pic>
        <p:sp>
          <p:nvSpPr>
            <p:cNvPr id="10250" name="TextBox 22"/>
            <p:cNvSpPr txBox="1">
              <a:spLocks noChangeArrowheads="1"/>
            </p:cNvSpPr>
            <p:nvPr/>
          </p:nvSpPr>
          <p:spPr bwMode="auto">
            <a:xfrm>
              <a:off x="604024" y="1428736"/>
              <a:ext cx="8072462" cy="710994"/>
            </a:xfrm>
            <a:prstGeom prst="rect">
              <a:avLst/>
            </a:prstGeom>
            <a:noFill/>
            <a:ln w="9525">
              <a:noFill/>
              <a:miter lim="800000"/>
              <a:headEnd/>
              <a:tailEnd/>
            </a:ln>
          </p:spPr>
          <p:txBody>
            <a:bodyPr>
              <a:spAutoFit/>
            </a:bodyPr>
            <a:lstStyle/>
            <a:p>
              <a:pPr marL="355600" indent="-355600" eaLnBrk="0" hangingPunct="0">
                <a:lnSpc>
                  <a:spcPts val="2800"/>
                </a:lnSpc>
              </a:pPr>
              <a:r>
                <a:rPr lang="en-US" altLang="zh-CN" sz="2400">
                  <a:latin typeface="Helvetica" pitchFamily="34" charset="0"/>
                </a:rPr>
                <a:t>2. Did you have a fear of something before? If so, how did you overcome it?</a:t>
              </a:r>
            </a:p>
          </p:txBody>
        </p:sp>
      </p:grpSp>
      <p:sp>
        <p:nvSpPr>
          <p:cNvPr id="11" name="TextBox 10"/>
          <p:cNvSpPr txBox="1">
            <a:spLocks noChangeArrowheads="1"/>
          </p:cNvSpPr>
          <p:nvPr/>
        </p:nvSpPr>
        <p:spPr bwMode="auto">
          <a:xfrm>
            <a:off x="1116013" y="3044825"/>
            <a:ext cx="7416800" cy="2905125"/>
          </a:xfrm>
          <a:prstGeom prst="rect">
            <a:avLst/>
          </a:prstGeom>
          <a:noFill/>
          <a:ln w="9525">
            <a:noFill/>
            <a:miter lim="800000"/>
            <a:headEnd/>
            <a:tailEnd/>
          </a:ln>
        </p:spPr>
        <p:txBody>
          <a:bodyPr>
            <a:spAutoFit/>
          </a:bodyPr>
          <a:lstStyle/>
          <a:p>
            <a:pPr algn="just">
              <a:lnSpc>
                <a:spcPct val="110000"/>
              </a:lnSpc>
            </a:pPr>
            <a:r>
              <a:rPr lang="en-US" altLang="zh-CN" sz="2400" b="1" i="1">
                <a:latin typeface="Helvetica" pitchFamily="34" charset="0"/>
              </a:rPr>
              <a:t>Things that you might fear:</a:t>
            </a:r>
            <a:endParaRPr lang="zh-CN" altLang="en-US" sz="2400" b="1" i="1">
              <a:latin typeface="Helvetica" pitchFamily="34" charset="0"/>
            </a:endParaRPr>
          </a:p>
          <a:p>
            <a:pPr algn="just">
              <a:lnSpc>
                <a:spcPct val="110000"/>
              </a:lnSpc>
            </a:pPr>
            <a:r>
              <a:rPr lang="en-US" altLang="zh-CN" sz="2400">
                <a:latin typeface="Helvetica" pitchFamily="34" charset="0"/>
              </a:rPr>
              <a:t>Darkness, loneliness, flying, snakes or spider, etc.</a:t>
            </a:r>
            <a:endParaRPr lang="zh-CN" altLang="en-US" sz="2400">
              <a:latin typeface="Helvetica" pitchFamily="34" charset="0"/>
            </a:endParaRPr>
          </a:p>
          <a:p>
            <a:pPr algn="just">
              <a:lnSpc>
                <a:spcPct val="110000"/>
              </a:lnSpc>
            </a:pPr>
            <a:r>
              <a:rPr lang="en-US" altLang="zh-CN" sz="2400" b="1" i="1">
                <a:latin typeface="Helvetica" pitchFamily="34" charset="0"/>
              </a:rPr>
              <a:t>Suggestions on how to overcome fears:</a:t>
            </a:r>
            <a:endParaRPr lang="zh-CN" altLang="en-US" sz="2400" b="1" i="1">
              <a:latin typeface="Helvetica" pitchFamily="34" charset="0"/>
            </a:endParaRPr>
          </a:p>
          <a:p>
            <a:pPr algn="just">
              <a:lnSpc>
                <a:spcPct val="110000"/>
              </a:lnSpc>
            </a:pPr>
            <a:r>
              <a:rPr lang="en-US" altLang="zh-CN" sz="2400">
                <a:latin typeface="Helvetica" pitchFamily="34" charset="0"/>
              </a:rPr>
              <a:t>1. Analyze your fear and have a clear picture of what your fear is.</a:t>
            </a:r>
            <a:endParaRPr lang="zh-CN" altLang="en-US" sz="2400">
              <a:latin typeface="Helvetica" pitchFamily="34" charset="0"/>
            </a:endParaRPr>
          </a:p>
          <a:p>
            <a:pPr algn="just">
              <a:lnSpc>
                <a:spcPct val="110000"/>
              </a:lnSpc>
            </a:pPr>
            <a:r>
              <a:rPr lang="en-US" altLang="zh-CN" sz="2400">
                <a:latin typeface="Helvetica" pitchFamily="34" charset="0"/>
              </a:rPr>
              <a:t>2. Take control of your fear. Try to expose yourself to your fear and face it, then control it.</a:t>
            </a:r>
          </a:p>
        </p:txBody>
      </p:sp>
      <p:pic>
        <p:nvPicPr>
          <p:cNvPr id="10244" name="Picture 4">
            <a:hlinkClick r:id="rId4" action="ppaction://hlinksldjump"/>
          </p:cNvPr>
          <p:cNvPicPr>
            <a:picLocks noChangeAspect="1" noChangeArrowheads="1"/>
          </p:cNvPicPr>
          <p:nvPr/>
        </p:nvPicPr>
        <p:blipFill>
          <a:blip r:embed="rId5"/>
          <a:srcRect/>
          <a:stretch>
            <a:fillRect/>
          </a:stretch>
        </p:blipFill>
        <p:spPr bwMode="auto">
          <a:xfrm>
            <a:off x="8399463" y="6181725"/>
            <a:ext cx="434975" cy="458788"/>
          </a:xfrm>
          <a:prstGeom prst="rect">
            <a:avLst/>
          </a:prstGeom>
          <a:noFill/>
          <a:ln w="9525">
            <a:noFill/>
            <a:miter lim="800000"/>
            <a:headEnd/>
            <a:tailEnd/>
          </a:ln>
        </p:spPr>
      </p:pic>
      <p:grpSp>
        <p:nvGrpSpPr>
          <p:cNvPr id="10245" name="Group 14"/>
          <p:cNvGrpSpPr>
            <a:grpSpLocks/>
          </p:cNvGrpSpPr>
          <p:nvPr/>
        </p:nvGrpSpPr>
        <p:grpSpPr bwMode="auto">
          <a:xfrm>
            <a:off x="0" y="0"/>
            <a:ext cx="8834438" cy="1198563"/>
            <a:chOff x="0" y="0"/>
            <a:chExt cx="8834438" cy="1198563"/>
          </a:xfrm>
        </p:grpSpPr>
        <p:pic>
          <p:nvPicPr>
            <p:cNvPr id="10246" name="Picture 9"/>
            <p:cNvPicPr>
              <a:picLocks noChangeAspect="1" noChangeArrowheads="1"/>
            </p:cNvPicPr>
            <p:nvPr/>
          </p:nvPicPr>
          <p:blipFill>
            <a:blip r:embed="rId6"/>
            <a:srcRect/>
            <a:stretch>
              <a:fillRect/>
            </a:stretch>
          </p:blipFill>
          <p:spPr bwMode="auto">
            <a:xfrm>
              <a:off x="0" y="0"/>
              <a:ext cx="3348038" cy="1198563"/>
            </a:xfrm>
            <a:prstGeom prst="rect">
              <a:avLst/>
            </a:prstGeom>
            <a:noFill/>
            <a:ln w="9525">
              <a:noFill/>
              <a:miter lim="800000"/>
              <a:headEnd/>
              <a:tailEnd/>
            </a:ln>
          </p:spPr>
        </p:pic>
        <p:sp>
          <p:nvSpPr>
            <p:cNvPr id="9" name="TextBox 8"/>
            <p:cNvSpPr txBox="1"/>
            <p:nvPr/>
          </p:nvSpPr>
          <p:spPr>
            <a:xfrm>
              <a:off x="900113" y="333375"/>
              <a:ext cx="1584325" cy="522288"/>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Comic Sans MS" pitchFamily="66" charset="0"/>
                  <a:ea typeface="+mn-ea"/>
                </a:rPr>
                <a:t>Lead-in</a:t>
              </a:r>
              <a:endParaRPr lang="zh-CN" altLang="en-US" sz="28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10248" name="矩形 10"/>
            <p:cNvSpPr>
              <a:spLocks noChangeArrowheads="1"/>
            </p:cNvSpPr>
            <p:nvPr/>
          </p:nvSpPr>
          <p:spPr bwMode="auto">
            <a:xfrm>
              <a:off x="3068638" y="427038"/>
              <a:ext cx="5765800" cy="522451"/>
            </a:xfrm>
            <a:prstGeom prst="rect">
              <a:avLst/>
            </a:prstGeom>
            <a:noFill/>
            <a:ln w="9525">
              <a:noFill/>
              <a:miter lim="800000"/>
              <a:headEnd/>
              <a:tailEnd/>
            </a:ln>
          </p:spPr>
          <p:txBody>
            <a:bodyPr>
              <a:spAutoFit/>
            </a:bodyPr>
            <a:lstStyle/>
            <a:p>
              <a:pPr algn="just">
                <a:lnSpc>
                  <a:spcPct val="130000"/>
                </a:lnSpc>
              </a:pPr>
              <a:r>
                <a:rPr lang="en-US" altLang="zh-CN" sz="2400" b="1">
                  <a:solidFill>
                    <a:srgbClr val="006600"/>
                  </a:solidFill>
                  <a:latin typeface="Helvetica" pitchFamily="34" charset="0"/>
                  <a:ea typeface="Helvetica Neue"/>
                  <a:cs typeface="Helvetica Neue"/>
                </a:rPr>
                <a:t>Short answer questions</a:t>
              </a:r>
              <a:endParaRPr lang="zh-CN" altLang="en-US" sz="2400" b="1">
                <a:solidFill>
                  <a:srgbClr val="006600"/>
                </a:solidFill>
                <a:latin typeface="Helvetica" pitchFamily="34" charset="0"/>
                <a:ea typeface="Helvetica Neue"/>
                <a:cs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grpSp>
        <p:nvGrpSpPr>
          <p:cNvPr id="74755" name="组合 17"/>
          <p:cNvGrpSpPr>
            <a:grpSpLocks/>
          </p:cNvGrpSpPr>
          <p:nvPr/>
        </p:nvGrpSpPr>
        <p:grpSpPr bwMode="auto">
          <a:xfrm>
            <a:off x="822325" y="1930400"/>
            <a:ext cx="7577138" cy="2103438"/>
            <a:chOff x="822679" y="1930589"/>
            <a:chExt cx="7576815" cy="2103512"/>
          </a:xfrm>
        </p:grpSpPr>
        <p:sp>
          <p:nvSpPr>
            <p:cNvPr id="74767" name="TextBox 6"/>
            <p:cNvSpPr txBox="1">
              <a:spLocks noChangeArrowheads="1"/>
            </p:cNvSpPr>
            <p:nvPr/>
          </p:nvSpPr>
          <p:spPr bwMode="auto">
            <a:xfrm>
              <a:off x="822679" y="3141383"/>
              <a:ext cx="7576815" cy="892718"/>
            </a:xfrm>
            <a:prstGeom prst="rect">
              <a:avLst/>
            </a:prstGeom>
            <a:noFill/>
            <a:ln w="9525">
              <a:noFill/>
              <a:miter lim="800000"/>
              <a:headEnd/>
              <a:tailEnd/>
            </a:ln>
          </p:spPr>
          <p:txBody>
            <a:bodyPr>
              <a:spAutoFit/>
            </a:bodyPr>
            <a:lstStyle/>
            <a:p>
              <a:r>
                <a:rPr lang="en-US" altLang="zh-CN" sz="2600" dirty="0">
                  <a:latin typeface="Helvetica" pitchFamily="34" charset="0"/>
                </a:rPr>
                <a:t>How many steps the speaker mentioned to overcome any fear? And what are they?</a:t>
              </a:r>
              <a:endParaRPr lang="zh-CN" altLang="en-US" sz="2600" dirty="0">
                <a:solidFill>
                  <a:srgbClr val="000000"/>
                </a:solidFill>
                <a:latin typeface="Helvetica" pitchFamily="34" charset="0"/>
              </a:endParaRPr>
            </a:p>
          </p:txBody>
        </p:sp>
        <p:sp>
          <p:nvSpPr>
            <p:cNvPr id="74768" name="矩形 10"/>
            <p:cNvSpPr>
              <a:spLocks noChangeArrowheads="1"/>
            </p:cNvSpPr>
            <p:nvPr/>
          </p:nvSpPr>
          <p:spPr bwMode="auto">
            <a:xfrm>
              <a:off x="827938" y="1930589"/>
              <a:ext cx="5429288" cy="954107"/>
            </a:xfrm>
            <a:prstGeom prst="rect">
              <a:avLst/>
            </a:prstGeom>
            <a:noFill/>
            <a:ln w="9525">
              <a:noFill/>
              <a:miter lim="800000"/>
              <a:headEnd/>
              <a:tailEnd/>
            </a:ln>
          </p:spPr>
          <p:txBody>
            <a:bodyPr>
              <a:spAutoFit/>
            </a:bodyPr>
            <a:lstStyle/>
            <a:p>
              <a:pPr eaLnBrk="0" hangingPunct="0"/>
              <a:r>
                <a:rPr lang="en-US" altLang="zh-CN" sz="2800">
                  <a:solidFill>
                    <a:srgbClr val="000000"/>
                  </a:solidFill>
                  <a:latin typeface="Helvetica" pitchFamily="34" charset="0"/>
                </a:rPr>
                <a:t>Watch a video clip and discuss the question:</a:t>
              </a:r>
            </a:p>
          </p:txBody>
        </p:sp>
      </p:grpSp>
      <p:sp>
        <p:nvSpPr>
          <p:cNvPr id="12" name="Text Box 1074">
            <a:hlinkClick r:id="" action="ppaction://hlinkshowjump?jump=nextslide"/>
          </p:cNvPr>
          <p:cNvSpPr txBox="1">
            <a:spLocks noChangeArrowheads="1"/>
          </p:cNvSpPr>
          <p:nvPr/>
        </p:nvSpPr>
        <p:spPr bwMode="auto">
          <a:xfrm>
            <a:off x="4000500" y="5715000"/>
            <a:ext cx="2767013" cy="461963"/>
          </a:xfrm>
          <a:prstGeom prst="rect">
            <a:avLst/>
          </a:prstGeom>
          <a:noFill/>
          <a:ln w="12700" cap="sq">
            <a:noFill/>
            <a:miter lim="800000"/>
            <a:headEnd type="none" w="sm" len="sm"/>
            <a:tailEnd type="none" w="sm" len="sm"/>
          </a:ln>
        </p:spPr>
        <p:txBody>
          <a:bodyPr>
            <a:spAutoFit/>
          </a:bodyPr>
          <a:lstStyle/>
          <a:p>
            <a:pPr fontAlgn="auto">
              <a:spcBef>
                <a:spcPts val="0"/>
              </a:spcBef>
              <a:spcAft>
                <a:spcPts val="0"/>
              </a:spcAft>
              <a:defRPr/>
            </a:pPr>
            <a:r>
              <a:rPr lang="en-US" altLang="zh-CN" sz="2400" b="1" dirty="0">
                <a:solidFill>
                  <a:schemeClr val="accent6">
                    <a:lumMod val="75000"/>
                  </a:schemeClr>
                </a:solidFill>
                <a:latin typeface="Helvetica" pitchFamily="34" charset="0"/>
                <a:ea typeface="+mn-ea"/>
                <a:cs typeface="Helvetica Neue"/>
              </a:rPr>
              <a:t>Video Watching</a:t>
            </a:r>
          </a:p>
        </p:txBody>
      </p:sp>
      <p:pic>
        <p:nvPicPr>
          <p:cNvPr id="74757" name="Picture 9" descr="13">
            <a:hlinkClick r:id="" action="ppaction://hlinkshowjump?jump=nextslide"/>
          </p:cNvPr>
          <p:cNvPicPr>
            <a:picLocks noChangeAspect="1" noChangeArrowheads="1" noCrop="1"/>
          </p:cNvPicPr>
          <p:nvPr/>
        </p:nvPicPr>
        <p:blipFill>
          <a:blip r:embed="rId3"/>
          <a:srcRect/>
          <a:stretch>
            <a:fillRect/>
          </a:stretch>
        </p:blipFill>
        <p:spPr bwMode="auto">
          <a:xfrm>
            <a:off x="6635750" y="5715000"/>
            <a:ext cx="1530350" cy="409575"/>
          </a:xfrm>
          <a:prstGeom prst="rect">
            <a:avLst/>
          </a:prstGeom>
          <a:noFill/>
          <a:ln w="9525">
            <a:noFill/>
            <a:miter lim="800000"/>
            <a:headEnd/>
            <a:tailEnd/>
          </a:ln>
        </p:spPr>
      </p:pic>
      <p:pic>
        <p:nvPicPr>
          <p:cNvPr id="74758" name="Picture 27" descr="E:\2014素材\441\24[2007418114541].png"/>
          <p:cNvPicPr>
            <a:picLocks noChangeAspect="1" noChangeArrowheads="1"/>
          </p:cNvPicPr>
          <p:nvPr/>
        </p:nvPicPr>
        <p:blipFill>
          <a:blip r:embed="rId4"/>
          <a:srcRect/>
          <a:stretch>
            <a:fillRect/>
          </a:stretch>
        </p:blipFill>
        <p:spPr bwMode="auto">
          <a:xfrm rot="1602339">
            <a:off x="6907213" y="1146175"/>
            <a:ext cx="1500187" cy="1566863"/>
          </a:xfrm>
          <a:prstGeom prst="rect">
            <a:avLst/>
          </a:prstGeom>
          <a:noFill/>
          <a:ln w="9525">
            <a:noFill/>
            <a:miter lim="800000"/>
            <a:headEnd/>
            <a:tailEnd/>
          </a:ln>
        </p:spPr>
      </p:pic>
      <p:grpSp>
        <p:nvGrpSpPr>
          <p:cNvPr id="74759" name="组合 18"/>
          <p:cNvGrpSpPr>
            <a:grpSpLocks/>
          </p:cNvGrpSpPr>
          <p:nvPr/>
        </p:nvGrpSpPr>
        <p:grpSpPr bwMode="auto">
          <a:xfrm>
            <a:off x="6643688" y="4071938"/>
            <a:ext cx="1446212" cy="1365250"/>
            <a:chOff x="5697555" y="4278328"/>
            <a:chExt cx="1446213" cy="1365250"/>
          </a:xfrm>
        </p:grpSpPr>
        <p:pic>
          <p:nvPicPr>
            <p:cNvPr id="74765" name="Picture 3">
              <a:hlinkClick r:id="rId5" action="ppaction://hlinksldjump"/>
            </p:cNvPr>
            <p:cNvPicPr>
              <a:picLocks noChangeAspect="1" noChangeArrowheads="1"/>
            </p:cNvPicPr>
            <p:nvPr/>
          </p:nvPicPr>
          <p:blipFill>
            <a:blip r:embed="rId6"/>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7" y="4778390"/>
              <a:ext cx="1073151" cy="461963"/>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grpSp>
        <p:nvGrpSpPr>
          <p:cNvPr id="74761" name="组合 8"/>
          <p:cNvGrpSpPr>
            <a:grpSpLocks/>
          </p:cNvGrpSpPr>
          <p:nvPr/>
        </p:nvGrpSpPr>
        <p:grpSpPr bwMode="auto">
          <a:xfrm>
            <a:off x="0" y="-26988"/>
            <a:ext cx="8656638" cy="1190626"/>
            <a:chOff x="0" y="-27384"/>
            <a:chExt cx="8656637" cy="1191021"/>
          </a:xfrm>
        </p:grpSpPr>
        <p:pic>
          <p:nvPicPr>
            <p:cNvPr id="74762" name="Picture 2" descr="H:\2015年修改\图片17.jpg"/>
            <p:cNvPicPr>
              <a:picLocks noChangeAspect="1" noChangeArrowheads="1"/>
            </p:cNvPicPr>
            <p:nvPr/>
          </p:nvPicPr>
          <p:blipFill>
            <a:blip r:embed="rId7"/>
            <a:srcRect/>
            <a:stretch>
              <a:fillRect/>
            </a:stretch>
          </p:blipFill>
          <p:spPr bwMode="auto">
            <a:xfrm>
              <a:off x="0" y="0"/>
              <a:ext cx="8656637" cy="1163637"/>
            </a:xfrm>
            <a:prstGeom prst="rect">
              <a:avLst/>
            </a:prstGeom>
            <a:noFill/>
            <a:ln w="9525">
              <a:noFill/>
              <a:miter lim="800000"/>
              <a:headEnd/>
              <a:tailEnd/>
            </a:ln>
          </p:spPr>
        </p:pic>
        <p:pic>
          <p:nvPicPr>
            <p:cNvPr id="74763" name="Picture 2"/>
            <p:cNvPicPr>
              <a:picLocks noChangeAspect="1" noChangeArrowheads="1"/>
            </p:cNvPicPr>
            <p:nvPr/>
          </p:nvPicPr>
          <p:blipFill>
            <a:blip r:embed="rId8"/>
            <a:srcRect/>
            <a:stretch>
              <a:fillRect/>
            </a:stretch>
          </p:blipFill>
          <p:spPr bwMode="auto">
            <a:xfrm>
              <a:off x="74" y="-27384"/>
              <a:ext cx="3779838" cy="1152525"/>
            </a:xfrm>
            <a:prstGeom prst="rect">
              <a:avLst/>
            </a:prstGeom>
            <a:noFill/>
            <a:ln w="9525">
              <a:noFill/>
              <a:miter lim="800000"/>
              <a:headEnd/>
              <a:tailEnd/>
            </a:ln>
          </p:spPr>
        </p:pic>
        <p:sp>
          <p:nvSpPr>
            <p:cNvPr id="18" name="TextBox 17">
              <a:hlinkClick r:id="rId9"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75779" name="矩形 10"/>
          <p:cNvSpPr>
            <a:spLocks noChangeArrowheads="1"/>
          </p:cNvSpPr>
          <p:nvPr/>
        </p:nvSpPr>
        <p:spPr bwMode="auto">
          <a:xfrm>
            <a:off x="1905000" y="1484313"/>
            <a:ext cx="5881688" cy="430212"/>
          </a:xfrm>
          <a:prstGeom prst="rect">
            <a:avLst/>
          </a:prstGeom>
          <a:noFill/>
          <a:ln w="9525">
            <a:noFill/>
            <a:miter lim="800000"/>
            <a:headEnd/>
            <a:tailEnd/>
          </a:ln>
        </p:spPr>
        <p:txBody>
          <a:bodyPr>
            <a:spAutoFit/>
          </a:bodyPr>
          <a:lstStyle/>
          <a:p>
            <a:pPr eaLnBrk="0" hangingPunct="0"/>
            <a:endParaRPr lang="en-US" altLang="zh-CN" sz="2200">
              <a:solidFill>
                <a:srgbClr val="000000"/>
              </a:solidFill>
              <a:latin typeface="Helvetica" pitchFamily="34" charset="0"/>
            </a:endParaRPr>
          </a:p>
        </p:txBody>
      </p:sp>
      <p:pic>
        <p:nvPicPr>
          <p:cNvPr id="75780" name="Picture 21" descr="tv">
            <a:hlinkClick r:id="rId4" action="ppaction://hlinkfile"/>
          </p:cNvPr>
          <p:cNvPicPr>
            <a:picLocks noChangeAspect="1" noChangeArrowheads="1"/>
          </p:cNvPicPr>
          <p:nvPr/>
        </p:nvPicPr>
        <p:blipFill>
          <a:blip r:embed="rId5"/>
          <a:srcRect/>
          <a:stretch>
            <a:fillRect/>
          </a:stretch>
        </p:blipFill>
        <p:spPr bwMode="auto">
          <a:xfrm>
            <a:off x="971550" y="1125538"/>
            <a:ext cx="7427913" cy="5419725"/>
          </a:xfrm>
          <a:prstGeom prst="rect">
            <a:avLst/>
          </a:prstGeom>
          <a:noFill/>
          <a:ln w="9525">
            <a:noFill/>
            <a:miter lim="800000"/>
            <a:headEnd/>
            <a:tailEnd/>
          </a:ln>
        </p:spPr>
      </p:pic>
      <p:sp>
        <p:nvSpPr>
          <p:cNvPr id="19" name="AutoShape 11">
            <a:hlinkClick r:id="rId6"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fontAlgn="auto">
              <a:lnSpc>
                <a:spcPct val="90000"/>
              </a:lnSpc>
              <a:spcBef>
                <a:spcPts val="0"/>
              </a:spcBef>
              <a:spcAft>
                <a:spcPts val="0"/>
              </a:spcAft>
              <a:defRPr/>
            </a:pPr>
            <a:r>
              <a:rPr lang="en-US" altLang="zh-CN" dirty="0">
                <a:solidFill>
                  <a:schemeClr val="tx2"/>
                </a:solidFill>
                <a:latin typeface="Times New Roman" pitchFamily="18" charset="0"/>
              </a:rPr>
              <a:t>Back</a:t>
            </a:r>
          </a:p>
        </p:txBody>
      </p:sp>
      <p:pic>
        <p:nvPicPr>
          <p:cNvPr id="10" name="How To Overcome Any Fear.wmv">
            <a:hlinkClick r:id="" action="ppaction://media"/>
          </p:cNvPr>
          <p:cNvPicPr>
            <a:picLocks noRot="1" noChangeAspect="1"/>
          </p:cNvPicPr>
          <p:nvPr>
            <a:videoFile r:link="rId1"/>
          </p:nvPr>
        </p:nvPicPr>
        <p:blipFill>
          <a:blip r:embed="rId7"/>
          <a:srcRect/>
          <a:stretch>
            <a:fillRect/>
          </a:stretch>
        </p:blipFill>
        <p:spPr bwMode="auto">
          <a:xfrm>
            <a:off x="1257300" y="1395413"/>
            <a:ext cx="6858000" cy="4048125"/>
          </a:xfrm>
          <a:prstGeom prst="rect">
            <a:avLst/>
          </a:prstGeom>
          <a:noFill/>
          <a:ln w="9525">
            <a:noFill/>
            <a:miter lim="800000"/>
            <a:headEnd/>
            <a:tailEnd/>
          </a:ln>
        </p:spPr>
      </p:pic>
      <p:grpSp>
        <p:nvGrpSpPr>
          <p:cNvPr id="75786" name="组合 8"/>
          <p:cNvGrpSpPr>
            <a:grpSpLocks/>
          </p:cNvGrpSpPr>
          <p:nvPr/>
        </p:nvGrpSpPr>
        <p:grpSpPr bwMode="auto">
          <a:xfrm>
            <a:off x="0" y="-26988"/>
            <a:ext cx="8656638" cy="1190626"/>
            <a:chOff x="0" y="-27384"/>
            <a:chExt cx="8656637" cy="1191021"/>
          </a:xfrm>
        </p:grpSpPr>
        <p:pic>
          <p:nvPicPr>
            <p:cNvPr id="75787" name="Picture 2" descr="H:\2015年修改\图片17.jpg"/>
            <p:cNvPicPr>
              <a:picLocks noChangeAspect="1" noChangeArrowheads="1"/>
            </p:cNvPicPr>
            <p:nvPr/>
          </p:nvPicPr>
          <p:blipFill>
            <a:blip r:embed="rId8"/>
            <a:srcRect/>
            <a:stretch>
              <a:fillRect/>
            </a:stretch>
          </p:blipFill>
          <p:spPr bwMode="auto">
            <a:xfrm>
              <a:off x="0" y="0"/>
              <a:ext cx="8656637" cy="1163637"/>
            </a:xfrm>
            <a:prstGeom prst="rect">
              <a:avLst/>
            </a:prstGeom>
            <a:noFill/>
            <a:ln w="9525">
              <a:noFill/>
              <a:miter lim="800000"/>
              <a:headEnd/>
              <a:tailEnd/>
            </a:ln>
          </p:spPr>
        </p:pic>
        <p:pic>
          <p:nvPicPr>
            <p:cNvPr id="75788" name="Picture 2"/>
            <p:cNvPicPr>
              <a:picLocks noChangeAspect="1" noChangeArrowheads="1"/>
            </p:cNvPicPr>
            <p:nvPr/>
          </p:nvPicPr>
          <p:blipFill>
            <a:blip r:embed="rId9"/>
            <a:srcRect/>
            <a:stretch>
              <a:fillRect/>
            </a:stretch>
          </p:blipFill>
          <p:spPr bwMode="auto">
            <a:xfrm>
              <a:off x="74" y="-27384"/>
              <a:ext cx="3779838" cy="1152525"/>
            </a:xfrm>
            <a:prstGeom prst="rect">
              <a:avLst/>
            </a:prstGeom>
            <a:noFill/>
            <a:ln w="9525">
              <a:noFill/>
              <a:miter lim="800000"/>
              <a:headEnd/>
              <a:tailEnd/>
            </a:ln>
          </p:spPr>
        </p:pic>
        <p:sp>
          <p:nvSpPr>
            <p:cNvPr id="13" name="TextBox 12">
              <a:hlinkClick r:id="rId10"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431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2015年修改\图片5.jpg"/>
          <p:cNvPicPr>
            <a:picLocks noChangeAspect="1" noChangeArrowheads="1"/>
          </p:cNvPicPr>
          <p:nvPr/>
        </p:nvPicPr>
        <p:blipFill>
          <a:blip r:embed="rId3"/>
          <a:srcRect/>
          <a:stretch>
            <a:fillRect/>
          </a:stretch>
        </p:blipFill>
        <p:spPr bwMode="auto">
          <a:xfrm>
            <a:off x="214313" y="2190713"/>
            <a:ext cx="8594725" cy="3938587"/>
          </a:xfrm>
          <a:prstGeom prst="rect">
            <a:avLst/>
          </a:prstGeom>
          <a:noFill/>
          <a:ln w="9525">
            <a:noFill/>
            <a:miter lim="800000"/>
            <a:headEnd/>
            <a:tailEnd/>
          </a:ln>
        </p:spPr>
      </p:pic>
      <p:sp>
        <p:nvSpPr>
          <p:cNvPr id="76803"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76804" name="文本框 5"/>
          <p:cNvSpPr txBox="1">
            <a:spLocks noChangeArrowheads="1"/>
          </p:cNvSpPr>
          <p:nvPr/>
        </p:nvSpPr>
        <p:spPr bwMode="auto">
          <a:xfrm>
            <a:off x="1000125" y="1393825"/>
            <a:ext cx="7442200" cy="811213"/>
          </a:xfrm>
          <a:prstGeom prst="rect">
            <a:avLst/>
          </a:prstGeom>
          <a:noFill/>
          <a:ln w="9525">
            <a:noFill/>
            <a:miter lim="800000"/>
            <a:headEnd/>
            <a:tailEnd/>
          </a:ln>
        </p:spPr>
        <p:txBody>
          <a:bodyPr>
            <a:spAutoFit/>
          </a:bodyPr>
          <a:lstStyle/>
          <a:p>
            <a:pPr algn="just">
              <a:lnSpc>
                <a:spcPts val="2800"/>
              </a:lnSpc>
            </a:pPr>
            <a:r>
              <a:rPr lang="en-US" altLang="zh-CN" sz="2400" dirty="0">
                <a:latin typeface="Helvetica" pitchFamily="34" charset="0"/>
              </a:rPr>
              <a:t>How many steps the speaker mentioned to overcome any fear? And what are they?</a:t>
            </a:r>
          </a:p>
        </p:txBody>
      </p:sp>
      <p:sp>
        <p:nvSpPr>
          <p:cNvPr id="11" name="矩形 10"/>
          <p:cNvSpPr/>
          <p:nvPr/>
        </p:nvSpPr>
        <p:spPr>
          <a:xfrm>
            <a:off x="1214438" y="3025775"/>
            <a:ext cx="7227887" cy="2676525"/>
          </a:xfrm>
          <a:prstGeom prst="rect">
            <a:avLst/>
          </a:prstGeom>
        </p:spPr>
        <p:txBody>
          <a:bodyPr>
            <a:spAutoFit/>
          </a:bodyPr>
          <a:lstStyle/>
          <a:p>
            <a:pPr algn="just" fontAlgn="auto">
              <a:spcBef>
                <a:spcPts val="0"/>
              </a:spcBef>
              <a:spcAft>
                <a:spcPts val="0"/>
              </a:spcAft>
              <a:defRPr/>
            </a:pPr>
            <a:r>
              <a:rPr lang="en-US" altLang="zh-CN" sz="2400" dirty="0">
                <a:solidFill>
                  <a:srgbClr val="25491F"/>
                </a:solidFill>
                <a:latin typeface="+mn-lt"/>
                <a:ea typeface="+mn-ea"/>
              </a:rPr>
              <a:t>    </a:t>
            </a:r>
            <a:r>
              <a:rPr lang="en-US" altLang="zh-CN" sz="2400" b="1" dirty="0">
                <a:solidFill>
                  <a:schemeClr val="accent6">
                    <a:lumMod val="75000"/>
                  </a:schemeClr>
                </a:solidFill>
                <a:latin typeface="Helvetica" pitchFamily="34" charset="0"/>
                <a:ea typeface="+mn-ea"/>
                <a:cs typeface="Helvetica Neue"/>
              </a:rPr>
              <a:t>7steps</a:t>
            </a:r>
            <a:r>
              <a:rPr lang="en-US" altLang="zh-CN" sz="2400" dirty="0">
                <a:latin typeface="Helvetica"/>
                <a:ea typeface="+mn-ea"/>
              </a:rPr>
              <a:t>. They are:</a:t>
            </a:r>
            <a:endParaRPr lang="zh-CN" altLang="en-US" sz="2400" dirty="0">
              <a:latin typeface="Helvetica"/>
              <a:ea typeface="+mn-ea"/>
            </a:endParaRPr>
          </a:p>
          <a:p>
            <a:pPr algn="just"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1</a:t>
            </a:r>
            <a:r>
              <a:rPr lang="en-US" altLang="zh-CN" sz="2400" dirty="0">
                <a:latin typeface="Helvetica"/>
                <a:ea typeface="+mn-ea"/>
              </a:rPr>
              <a:t>, write down exactly what you are afraid of and why.</a:t>
            </a:r>
            <a:endParaRPr lang="zh-CN" altLang="en-US" sz="2400" dirty="0">
              <a:latin typeface="Helvetica"/>
              <a:ea typeface="+mn-ea"/>
            </a:endParaRPr>
          </a:p>
          <a:p>
            <a:pPr algn="just"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2</a:t>
            </a:r>
            <a:r>
              <a:rPr lang="en-US" altLang="zh-CN" sz="2400" dirty="0">
                <a:latin typeface="Helvetica"/>
                <a:ea typeface="+mn-ea"/>
              </a:rPr>
              <a:t>, pick an encouraging mantra like “I can handle this”, or “Nothing can harm me”, and repeat it in your head whenever you have to do something that scares you.</a:t>
            </a:r>
          </a:p>
        </p:txBody>
      </p:sp>
      <p:sp>
        <p:nvSpPr>
          <p:cNvPr id="12" name="右箭头 11">
            <a:hlinkClick r:id="" action="ppaction://hlinkshowjump?jump=nextslide"/>
          </p:cNvPr>
          <p:cNvSpPr/>
          <p:nvPr/>
        </p:nvSpPr>
        <p:spPr>
          <a:xfrm>
            <a:off x="5700758"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76808" name="组合 8"/>
          <p:cNvGrpSpPr>
            <a:grpSpLocks/>
          </p:cNvGrpSpPr>
          <p:nvPr/>
        </p:nvGrpSpPr>
        <p:grpSpPr bwMode="auto">
          <a:xfrm>
            <a:off x="0" y="-26988"/>
            <a:ext cx="8656638" cy="1190626"/>
            <a:chOff x="0" y="-27384"/>
            <a:chExt cx="8656637" cy="1191021"/>
          </a:xfrm>
        </p:grpSpPr>
        <p:pic>
          <p:nvPicPr>
            <p:cNvPr id="76809" name="Picture 2" descr="H:\2015年修改\图片17.jpg"/>
            <p:cNvPicPr>
              <a:picLocks noChangeAspect="1" noChangeArrowheads="1"/>
            </p:cNvPicPr>
            <p:nvPr/>
          </p:nvPicPr>
          <p:blipFill>
            <a:blip r:embed="rId4"/>
            <a:srcRect/>
            <a:stretch>
              <a:fillRect/>
            </a:stretch>
          </p:blipFill>
          <p:spPr bwMode="auto">
            <a:xfrm>
              <a:off x="0" y="0"/>
              <a:ext cx="8656637" cy="1163637"/>
            </a:xfrm>
            <a:prstGeom prst="rect">
              <a:avLst/>
            </a:prstGeom>
            <a:noFill/>
            <a:ln w="9525">
              <a:noFill/>
              <a:miter lim="800000"/>
              <a:headEnd/>
              <a:tailEnd/>
            </a:ln>
          </p:spPr>
        </p:pic>
        <p:pic>
          <p:nvPicPr>
            <p:cNvPr id="76810" name="Picture 2"/>
            <p:cNvPicPr>
              <a:picLocks noChangeAspect="1" noChangeArrowheads="1"/>
            </p:cNvPicPr>
            <p:nvPr/>
          </p:nvPicPr>
          <p:blipFill>
            <a:blip r:embed="rId5"/>
            <a:srcRect/>
            <a:stretch>
              <a:fillRect/>
            </a:stretch>
          </p:blipFill>
          <p:spPr bwMode="auto">
            <a:xfrm>
              <a:off x="74" y="-27384"/>
              <a:ext cx="3779838" cy="1152525"/>
            </a:xfrm>
            <a:prstGeom prst="rect">
              <a:avLst/>
            </a:prstGeom>
            <a:noFill/>
            <a:ln w="9525">
              <a:noFill/>
              <a:miter lim="800000"/>
              <a:headEnd/>
              <a:tailEnd/>
            </a:ln>
          </p:spPr>
        </p:pic>
        <p:sp>
          <p:nvSpPr>
            <p:cNvPr id="14" name="TextBox 13">
              <a:hlinkClick r:id="rId6"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2015年修改\图片5.jpg"/>
          <p:cNvPicPr>
            <a:picLocks noChangeAspect="1" noChangeArrowheads="1"/>
          </p:cNvPicPr>
          <p:nvPr/>
        </p:nvPicPr>
        <p:blipFill>
          <a:blip r:embed="rId3"/>
          <a:srcRect/>
          <a:stretch>
            <a:fillRect/>
          </a:stretch>
        </p:blipFill>
        <p:spPr bwMode="auto">
          <a:xfrm>
            <a:off x="214313" y="2205038"/>
            <a:ext cx="8594725" cy="3938587"/>
          </a:xfrm>
          <a:prstGeom prst="rect">
            <a:avLst/>
          </a:prstGeom>
          <a:noFill/>
          <a:ln w="9525">
            <a:noFill/>
            <a:miter lim="800000"/>
            <a:headEnd/>
            <a:tailEnd/>
          </a:ln>
        </p:spPr>
      </p:pic>
      <p:sp>
        <p:nvSpPr>
          <p:cNvPr id="77827"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11" name="矩形 10"/>
          <p:cNvSpPr/>
          <p:nvPr/>
        </p:nvSpPr>
        <p:spPr>
          <a:xfrm>
            <a:off x="1214438" y="3071813"/>
            <a:ext cx="7042150" cy="2492375"/>
          </a:xfrm>
          <a:prstGeom prst="rect">
            <a:avLst/>
          </a:prstGeom>
        </p:spPr>
        <p:txBody>
          <a:bodyPr>
            <a:spAutoFit/>
          </a:bodyPr>
          <a:lstStyle/>
          <a:p>
            <a:pPr algn="just"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3</a:t>
            </a:r>
            <a:r>
              <a:rPr lang="en-US" altLang="zh-CN" sz="2600" dirty="0">
                <a:latin typeface="Helvetica"/>
                <a:ea typeface="+mn-ea"/>
              </a:rPr>
              <a:t>, the next time you have to do something that is scaring, make a fist, hold for 10 seconds, then release.</a:t>
            </a:r>
            <a:endParaRPr lang="zh-CN" altLang="en-US" sz="2600" dirty="0">
              <a:latin typeface="Helvetica"/>
              <a:ea typeface="+mn-ea"/>
            </a:endParaRPr>
          </a:p>
          <a:p>
            <a:pPr algn="just"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4</a:t>
            </a:r>
            <a:r>
              <a:rPr lang="en-US" altLang="zh-CN" sz="2600" dirty="0">
                <a:latin typeface="Helvetica"/>
                <a:ea typeface="+mn-ea"/>
              </a:rPr>
              <a:t>, eat more turkey, cheese, and nuts, they all contain tryptophan and monoamine </a:t>
            </a:r>
            <a:r>
              <a:rPr lang="en-US" altLang="zh-CN" sz="2600" dirty="0" err="1">
                <a:latin typeface="Helvetica"/>
                <a:ea typeface="+mn-ea"/>
              </a:rPr>
              <a:t>oxidase</a:t>
            </a:r>
            <a:r>
              <a:rPr lang="en-US" altLang="zh-CN" sz="2600" dirty="0">
                <a:latin typeface="Helvetica"/>
                <a:ea typeface="+mn-ea"/>
              </a:rPr>
              <a:t> that helps people feel less anxious.</a:t>
            </a:r>
            <a:endParaRPr lang="zh-CN" altLang="en-US" sz="2600" dirty="0">
              <a:latin typeface="Helvetica"/>
              <a:ea typeface="+mn-ea"/>
            </a:endParaRPr>
          </a:p>
        </p:txBody>
      </p:sp>
      <p:sp>
        <p:nvSpPr>
          <p:cNvPr id="8" name="右箭头 7">
            <a:hlinkClick r:id="" action="ppaction://hlinkshowjump?jump=nextslide"/>
          </p:cNvPr>
          <p:cNvSpPr/>
          <p:nvPr/>
        </p:nvSpPr>
        <p:spPr>
          <a:xfrm>
            <a:off x="5700758"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
        <p:nvSpPr>
          <p:cNvPr id="77831" name="文本框 5"/>
          <p:cNvSpPr txBox="1">
            <a:spLocks noChangeArrowheads="1"/>
          </p:cNvSpPr>
          <p:nvPr/>
        </p:nvSpPr>
        <p:spPr bwMode="auto">
          <a:xfrm>
            <a:off x="1000125" y="1393825"/>
            <a:ext cx="7442200" cy="811213"/>
          </a:xfrm>
          <a:prstGeom prst="rect">
            <a:avLst/>
          </a:prstGeom>
          <a:noFill/>
          <a:ln w="9525">
            <a:noFill/>
            <a:miter lim="800000"/>
            <a:headEnd/>
            <a:tailEnd/>
          </a:ln>
        </p:spPr>
        <p:txBody>
          <a:bodyPr>
            <a:spAutoFit/>
          </a:bodyPr>
          <a:lstStyle/>
          <a:p>
            <a:pPr algn="just">
              <a:lnSpc>
                <a:spcPts val="2800"/>
              </a:lnSpc>
            </a:pPr>
            <a:r>
              <a:rPr lang="en-US" altLang="zh-CN" sz="2400">
                <a:latin typeface="Helvetica" pitchFamily="34" charset="0"/>
              </a:rPr>
              <a:t>How many steps the speaker mentioned to overcome any fear? And what are they?</a:t>
            </a:r>
          </a:p>
        </p:txBody>
      </p:sp>
      <p:grpSp>
        <p:nvGrpSpPr>
          <p:cNvPr id="77832" name="组合 8"/>
          <p:cNvGrpSpPr>
            <a:grpSpLocks/>
          </p:cNvGrpSpPr>
          <p:nvPr/>
        </p:nvGrpSpPr>
        <p:grpSpPr bwMode="auto">
          <a:xfrm>
            <a:off x="0" y="-26988"/>
            <a:ext cx="8656638" cy="1190626"/>
            <a:chOff x="0" y="-27384"/>
            <a:chExt cx="8656637" cy="1191021"/>
          </a:xfrm>
        </p:grpSpPr>
        <p:pic>
          <p:nvPicPr>
            <p:cNvPr id="77833" name="Picture 2" descr="H:\2015年修改\图片17.jpg"/>
            <p:cNvPicPr>
              <a:picLocks noChangeAspect="1" noChangeArrowheads="1"/>
            </p:cNvPicPr>
            <p:nvPr/>
          </p:nvPicPr>
          <p:blipFill>
            <a:blip r:embed="rId4"/>
            <a:srcRect/>
            <a:stretch>
              <a:fillRect/>
            </a:stretch>
          </p:blipFill>
          <p:spPr bwMode="auto">
            <a:xfrm>
              <a:off x="0" y="0"/>
              <a:ext cx="8656637" cy="1163637"/>
            </a:xfrm>
            <a:prstGeom prst="rect">
              <a:avLst/>
            </a:prstGeom>
            <a:noFill/>
            <a:ln w="9525">
              <a:noFill/>
              <a:miter lim="800000"/>
              <a:headEnd/>
              <a:tailEnd/>
            </a:ln>
          </p:spPr>
        </p:pic>
        <p:pic>
          <p:nvPicPr>
            <p:cNvPr id="77834" name="Picture 2"/>
            <p:cNvPicPr>
              <a:picLocks noChangeAspect="1" noChangeArrowheads="1"/>
            </p:cNvPicPr>
            <p:nvPr/>
          </p:nvPicPr>
          <p:blipFill>
            <a:blip r:embed="rId5"/>
            <a:srcRect/>
            <a:stretch>
              <a:fillRect/>
            </a:stretch>
          </p:blipFill>
          <p:spPr bwMode="auto">
            <a:xfrm>
              <a:off x="74" y="-27384"/>
              <a:ext cx="3779838" cy="1152525"/>
            </a:xfrm>
            <a:prstGeom prst="rect">
              <a:avLst/>
            </a:prstGeom>
            <a:noFill/>
            <a:ln w="9525">
              <a:noFill/>
              <a:miter lim="800000"/>
              <a:headEnd/>
              <a:tailEnd/>
            </a:ln>
          </p:spPr>
        </p:pic>
        <p:sp>
          <p:nvSpPr>
            <p:cNvPr id="13" name="TextBox 12">
              <a:hlinkClick r:id="rId6"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2015年修改\图片5.jpg"/>
          <p:cNvPicPr>
            <a:picLocks noChangeAspect="1" noChangeArrowheads="1"/>
          </p:cNvPicPr>
          <p:nvPr/>
        </p:nvPicPr>
        <p:blipFill>
          <a:blip r:embed="rId3"/>
          <a:srcRect/>
          <a:stretch>
            <a:fillRect/>
          </a:stretch>
        </p:blipFill>
        <p:spPr bwMode="auto">
          <a:xfrm>
            <a:off x="214313" y="2205038"/>
            <a:ext cx="8594725" cy="3938587"/>
          </a:xfrm>
          <a:prstGeom prst="rect">
            <a:avLst/>
          </a:prstGeom>
          <a:noFill/>
          <a:ln w="9525">
            <a:noFill/>
            <a:miter lim="800000"/>
            <a:headEnd/>
            <a:tailEnd/>
          </a:ln>
        </p:spPr>
      </p:pic>
      <p:sp>
        <p:nvSpPr>
          <p:cNvPr id="78851"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a:solidFill>
                  <a:srgbClr val="0E9D80"/>
                </a:solidFill>
                <a:latin typeface="Helvetica" pitchFamily="34" charset="0"/>
              </a:rPr>
              <a:t>  </a:t>
            </a:r>
          </a:p>
        </p:txBody>
      </p:sp>
      <p:sp>
        <p:nvSpPr>
          <p:cNvPr id="11" name="矩形 10"/>
          <p:cNvSpPr/>
          <p:nvPr/>
        </p:nvSpPr>
        <p:spPr>
          <a:xfrm>
            <a:off x="1214438" y="3143250"/>
            <a:ext cx="7227887" cy="2554288"/>
          </a:xfrm>
          <a:prstGeom prst="rect">
            <a:avLst/>
          </a:prstGeom>
        </p:spPr>
        <p:txBody>
          <a:bodyPr>
            <a:spAutoFit/>
          </a:bodyPr>
          <a:lstStyle/>
          <a:p>
            <a:pPr algn="just" fontAlgn="auto">
              <a:lnSpc>
                <a:spcPts val="3200"/>
              </a:lnSpc>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5</a:t>
            </a:r>
            <a:r>
              <a:rPr lang="en-US" altLang="zh-CN" sz="2400" dirty="0">
                <a:latin typeface="Helvetica"/>
                <a:ea typeface="+mn-ea"/>
              </a:rPr>
              <a:t>, use soothing essential oils, available in health food stores.</a:t>
            </a:r>
            <a:endParaRPr lang="zh-CN" altLang="en-US" sz="2400" dirty="0">
              <a:latin typeface="Helvetica"/>
              <a:ea typeface="+mn-ea"/>
            </a:endParaRPr>
          </a:p>
          <a:p>
            <a:pPr algn="just" fontAlgn="auto">
              <a:lnSpc>
                <a:spcPts val="3200"/>
              </a:lnSpc>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a:t>
            </a:r>
            <a:r>
              <a:rPr lang="en-US" altLang="zh-CN" sz="2400" b="1" dirty="0">
                <a:solidFill>
                  <a:schemeClr val="accent6">
                    <a:lumMod val="75000"/>
                  </a:schemeClr>
                </a:solidFill>
                <a:latin typeface="Helvetica" pitchFamily="34" charset="0"/>
                <a:ea typeface="+mn-ea"/>
                <a:cs typeface="Helvetica Neue"/>
              </a:rPr>
              <a:t>6</a:t>
            </a:r>
            <a:r>
              <a:rPr lang="en-US" altLang="zh-CN" sz="2400" dirty="0">
                <a:latin typeface="Helvetica"/>
                <a:ea typeface="+mn-ea"/>
              </a:rPr>
              <a:t>, face your fear, again and again and again.</a:t>
            </a:r>
            <a:endParaRPr lang="zh-CN" altLang="en-US" sz="2400" dirty="0">
              <a:latin typeface="Helvetica"/>
              <a:ea typeface="+mn-ea"/>
            </a:endParaRPr>
          </a:p>
          <a:p>
            <a:pPr algn="just" fontAlgn="auto">
              <a:lnSpc>
                <a:spcPts val="3200"/>
              </a:lnSpc>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Step 7</a:t>
            </a:r>
            <a:r>
              <a:rPr lang="en-US" altLang="zh-CN" sz="2400" dirty="0">
                <a:latin typeface="Helvetica"/>
                <a:ea typeface="+mn-ea"/>
              </a:rPr>
              <a:t>, ask your doctor about medications that have shown promise in reducing fear when a person is faced with a scaring situation.</a:t>
            </a:r>
            <a:endParaRPr lang="zh-CN" altLang="en-US" sz="2400" dirty="0">
              <a:latin typeface="Helvetica"/>
              <a:ea typeface="+mn-ea"/>
            </a:endParaRPr>
          </a:p>
        </p:txBody>
      </p:sp>
      <p:pic>
        <p:nvPicPr>
          <p:cNvPr id="78853" name="Picture 4">
            <a:hlinkClick r:id="" action="ppaction://hlinkshowjump?jump=previousslide"/>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78854" name="文本框 5"/>
          <p:cNvSpPr txBox="1">
            <a:spLocks noChangeArrowheads="1"/>
          </p:cNvSpPr>
          <p:nvPr/>
        </p:nvSpPr>
        <p:spPr bwMode="auto">
          <a:xfrm>
            <a:off x="1000125" y="1393825"/>
            <a:ext cx="7442200" cy="811213"/>
          </a:xfrm>
          <a:prstGeom prst="rect">
            <a:avLst/>
          </a:prstGeom>
          <a:noFill/>
          <a:ln w="9525">
            <a:noFill/>
            <a:miter lim="800000"/>
            <a:headEnd/>
            <a:tailEnd/>
          </a:ln>
        </p:spPr>
        <p:txBody>
          <a:bodyPr>
            <a:spAutoFit/>
          </a:bodyPr>
          <a:lstStyle/>
          <a:p>
            <a:pPr algn="just">
              <a:lnSpc>
                <a:spcPts val="2800"/>
              </a:lnSpc>
            </a:pPr>
            <a:r>
              <a:rPr lang="en-US" altLang="zh-CN" sz="2400">
                <a:latin typeface="Helvetica" pitchFamily="34" charset="0"/>
              </a:rPr>
              <a:t>How many steps the speaker mentioned to overcome any fear? And what are they?</a:t>
            </a:r>
          </a:p>
        </p:txBody>
      </p:sp>
      <p:grpSp>
        <p:nvGrpSpPr>
          <p:cNvPr id="78855" name="组合 8"/>
          <p:cNvGrpSpPr>
            <a:grpSpLocks/>
          </p:cNvGrpSpPr>
          <p:nvPr/>
        </p:nvGrpSpPr>
        <p:grpSpPr bwMode="auto">
          <a:xfrm>
            <a:off x="0" y="-26988"/>
            <a:ext cx="8656638" cy="1190626"/>
            <a:chOff x="0" y="-27384"/>
            <a:chExt cx="8656637" cy="1191021"/>
          </a:xfrm>
        </p:grpSpPr>
        <p:pic>
          <p:nvPicPr>
            <p:cNvPr id="78856" name="Picture 2" descr="H:\2015年修改\图片17.jpg"/>
            <p:cNvPicPr>
              <a:picLocks noChangeAspect="1" noChangeArrowheads="1"/>
            </p:cNvPicPr>
            <p:nvPr/>
          </p:nvPicPr>
          <p:blipFill>
            <a:blip r:embed="rId5"/>
            <a:srcRect/>
            <a:stretch>
              <a:fillRect/>
            </a:stretch>
          </p:blipFill>
          <p:spPr bwMode="auto">
            <a:xfrm>
              <a:off x="0" y="0"/>
              <a:ext cx="8656637" cy="1163637"/>
            </a:xfrm>
            <a:prstGeom prst="rect">
              <a:avLst/>
            </a:prstGeom>
            <a:noFill/>
            <a:ln w="9525">
              <a:noFill/>
              <a:miter lim="800000"/>
              <a:headEnd/>
              <a:tailEnd/>
            </a:ln>
          </p:spPr>
        </p:pic>
        <p:pic>
          <p:nvPicPr>
            <p:cNvPr id="78857" name="Picture 2"/>
            <p:cNvPicPr>
              <a:picLocks noChangeAspect="1" noChangeArrowheads="1"/>
            </p:cNvPicPr>
            <p:nvPr/>
          </p:nvPicPr>
          <p:blipFill>
            <a:blip r:embed="rId6"/>
            <a:srcRect/>
            <a:stretch>
              <a:fillRect/>
            </a:stretch>
          </p:blipFill>
          <p:spPr bwMode="auto">
            <a:xfrm>
              <a:off x="74" y="-27384"/>
              <a:ext cx="3779838" cy="1152525"/>
            </a:xfrm>
            <a:prstGeom prst="rect">
              <a:avLst/>
            </a:prstGeom>
            <a:noFill/>
            <a:ln w="9525">
              <a:noFill/>
              <a:miter lim="800000"/>
              <a:headEnd/>
              <a:tailEnd/>
            </a:ln>
          </p:spPr>
        </p:pic>
        <p:sp>
          <p:nvSpPr>
            <p:cNvPr id="12" name="TextBox 11">
              <a:hlinkClick r:id="rId7" action="ppaction://hlinksldjump"/>
            </p:cNvPr>
            <p:cNvSpPr txBox="1"/>
            <p:nvPr/>
          </p:nvSpPr>
          <p:spPr>
            <a:xfrm>
              <a:off x="266700" y="464905"/>
              <a:ext cx="2574925" cy="430355"/>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descr="C:\Documents and Settings\jiangll\桌面\94C58PICdIp.jpg"/>
          <p:cNvPicPr>
            <a:picLocks noChangeAspect="1" noChangeArrowheads="1"/>
          </p:cNvPicPr>
          <p:nvPr/>
        </p:nvPicPr>
        <p:blipFill>
          <a:blip r:embed="rId4"/>
          <a:srcRect/>
          <a:stretch>
            <a:fillRect/>
          </a:stretch>
        </p:blipFill>
        <p:spPr bwMode="auto">
          <a:xfrm>
            <a:off x="4379913" y="3482975"/>
            <a:ext cx="4343400" cy="2438400"/>
          </a:xfrm>
          <a:prstGeom prst="rect">
            <a:avLst/>
          </a:prstGeom>
          <a:ln>
            <a:noFill/>
          </a:ln>
          <a:effectLst>
            <a:outerShdw blurRad="292100" dist="139700" dir="2700000" algn="tl" rotWithShape="0">
              <a:srgbClr val="333333">
                <a:alpha val="65000"/>
              </a:srgbClr>
            </a:outerShdw>
          </a:effectLst>
          <a:extLst/>
        </p:spPr>
      </p:pic>
      <p:grpSp>
        <p:nvGrpSpPr>
          <p:cNvPr id="79875" name="组合 26"/>
          <p:cNvGrpSpPr>
            <a:grpSpLocks/>
          </p:cNvGrpSpPr>
          <p:nvPr/>
        </p:nvGrpSpPr>
        <p:grpSpPr bwMode="auto">
          <a:xfrm>
            <a:off x="-225425" y="0"/>
            <a:ext cx="9369425" cy="6640513"/>
            <a:chOff x="-224786" y="0"/>
            <a:chExt cx="9368786" cy="6639957"/>
          </a:xfrm>
        </p:grpSpPr>
        <p:pic>
          <p:nvPicPr>
            <p:cNvPr id="79880" name="Picture 2"/>
            <p:cNvPicPr>
              <a:picLocks noChangeAspect="1" noChangeArrowheads="1"/>
            </p:cNvPicPr>
            <p:nvPr/>
          </p:nvPicPr>
          <p:blipFill>
            <a:blip r:embed="rId5"/>
            <a:srcRect/>
            <a:stretch>
              <a:fillRect/>
            </a:stretch>
          </p:blipFill>
          <p:spPr bwMode="auto">
            <a:xfrm rot="10800000">
              <a:off x="-33" y="4726288"/>
              <a:ext cx="4379963" cy="1152127"/>
            </a:xfrm>
            <a:prstGeom prst="rect">
              <a:avLst/>
            </a:prstGeom>
            <a:noFill/>
            <a:ln w="9525">
              <a:noFill/>
              <a:miter lim="800000"/>
              <a:headEnd/>
              <a:tailEnd/>
            </a:ln>
          </p:spPr>
        </p:pic>
        <p:pic>
          <p:nvPicPr>
            <p:cNvPr id="79881" name="Picture 2"/>
            <p:cNvPicPr>
              <a:picLocks noChangeAspect="1" noChangeArrowheads="1"/>
            </p:cNvPicPr>
            <p:nvPr/>
          </p:nvPicPr>
          <p:blipFill>
            <a:blip r:embed="rId5"/>
            <a:srcRect/>
            <a:stretch>
              <a:fillRect/>
            </a:stretch>
          </p:blipFill>
          <p:spPr bwMode="auto">
            <a:xfrm rot="10800000">
              <a:off x="318" y="3718177"/>
              <a:ext cx="4143053" cy="1152127"/>
            </a:xfrm>
            <a:prstGeom prst="rect">
              <a:avLst/>
            </a:prstGeom>
            <a:noFill/>
            <a:ln w="9525">
              <a:noFill/>
              <a:miter lim="800000"/>
              <a:headEnd/>
              <a:tailEnd/>
            </a:ln>
          </p:spPr>
        </p:pic>
        <p:sp>
          <p:nvSpPr>
            <p:cNvPr id="18" name="Rectangle 10"/>
            <p:cNvSpPr/>
            <p:nvPr/>
          </p:nvSpPr>
          <p:spPr>
            <a:xfrm>
              <a:off x="624" y="0"/>
              <a:ext cx="9143376" cy="70796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pic>
          <p:nvPicPr>
            <p:cNvPr id="15" name="Picture 4"/>
            <p:cNvPicPr>
              <a:picLocks noChangeAspect="1" noChangeArrowheads="1"/>
            </p:cNvPicPr>
            <p:nvPr/>
          </p:nvPicPr>
          <p:blipFill>
            <a:blip r:embed="rId6"/>
            <a:srcRect/>
            <a:stretch>
              <a:fillRect/>
            </a:stretch>
          </p:blipFill>
          <p:spPr bwMode="auto">
            <a:xfrm>
              <a:off x="19672" y="1142904"/>
              <a:ext cx="3633540" cy="619073"/>
            </a:xfrm>
            <a:prstGeom prst="rect">
              <a:avLst/>
            </a:prstGeom>
            <a:ln>
              <a:noFill/>
            </a:ln>
            <a:effectLst>
              <a:outerShdw blurRad="292100" dist="139700" dir="2700000" algn="tl" rotWithShape="0">
                <a:srgbClr val="333333">
                  <a:alpha val="65000"/>
                </a:srgbClr>
              </a:outerShdw>
            </a:effectLst>
            <a:extLst/>
          </p:spPr>
        </p:pic>
        <p:sp>
          <p:nvSpPr>
            <p:cNvPr id="79884" name="Rectangle 14"/>
            <p:cNvSpPr>
              <a:spLocks noChangeArrowheads="1"/>
            </p:cNvSpPr>
            <p:nvPr/>
          </p:nvSpPr>
          <p:spPr bwMode="auto">
            <a:xfrm>
              <a:off x="-224786" y="1214422"/>
              <a:ext cx="4082406" cy="461665"/>
            </a:xfrm>
            <a:prstGeom prst="rect">
              <a:avLst/>
            </a:prstGeom>
            <a:noFill/>
            <a:ln w="9525">
              <a:noFill/>
              <a:miter lim="800000"/>
              <a:headEnd/>
              <a:tailEnd/>
            </a:ln>
          </p:spPr>
          <p:txBody>
            <a:bodyPr>
              <a:spAutoFit/>
            </a:bodyPr>
            <a:lstStyle/>
            <a:p>
              <a:pPr eaLnBrk="0" hangingPunct="0"/>
              <a:r>
                <a:rPr lang="en-US" altLang="zh-CN" sz="2400">
                  <a:solidFill>
                    <a:srgbClr val="000000"/>
                  </a:solidFill>
                  <a:latin typeface="Helvetica" pitchFamily="34" charset="0"/>
                </a:rPr>
                <a:t>   Language application</a:t>
              </a:r>
            </a:p>
          </p:txBody>
        </p:sp>
        <p:pic>
          <p:nvPicPr>
            <p:cNvPr id="79885" name="Picture 2"/>
            <p:cNvPicPr>
              <a:picLocks noChangeAspect="1" noChangeArrowheads="1"/>
            </p:cNvPicPr>
            <p:nvPr/>
          </p:nvPicPr>
          <p:blipFill>
            <a:blip r:embed="rId5"/>
            <a:srcRect/>
            <a:stretch>
              <a:fillRect/>
            </a:stretch>
          </p:blipFill>
          <p:spPr bwMode="auto">
            <a:xfrm rot="10800000">
              <a:off x="319" y="2714620"/>
              <a:ext cx="3779912" cy="1152127"/>
            </a:xfrm>
            <a:prstGeom prst="rect">
              <a:avLst/>
            </a:prstGeom>
            <a:noFill/>
            <a:ln w="9525">
              <a:noFill/>
              <a:miter lim="800000"/>
              <a:headEnd/>
              <a:tailEnd/>
            </a:ln>
          </p:spPr>
        </p:pic>
        <p:sp>
          <p:nvSpPr>
            <p:cNvPr id="26" name="TextBox 25">
              <a:hlinkClick r:id="rId7" action="ppaction://hlinksldjump"/>
            </p:cNvPr>
            <p:cNvSpPr txBox="1"/>
            <p:nvPr/>
          </p:nvSpPr>
          <p:spPr>
            <a:xfrm>
              <a:off x="200635" y="3214419"/>
              <a:ext cx="3481151" cy="431764"/>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Writing devices</a:t>
              </a:r>
            </a:p>
          </p:txBody>
        </p:sp>
        <p:sp>
          <p:nvSpPr>
            <p:cNvPr id="32" name="TextBox 31">
              <a:hlinkClick r:id="rId8" action="ppaction://hlinksldjump"/>
            </p:cNvPr>
            <p:cNvSpPr txBox="1"/>
            <p:nvPr/>
          </p:nvSpPr>
          <p:spPr>
            <a:xfrm>
              <a:off x="206985" y="4212872"/>
              <a:ext cx="3481151" cy="43017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Oral reproduction</a:t>
              </a:r>
            </a:p>
          </p:txBody>
        </p:sp>
        <p:sp>
          <p:nvSpPr>
            <p:cNvPr id="34" name="TextBox 33">
              <a:hlinkClick r:id="rId9" action="ppaction://hlinksldjump"/>
            </p:cNvPr>
            <p:cNvSpPr txBox="1"/>
            <p:nvPr/>
          </p:nvSpPr>
          <p:spPr>
            <a:xfrm>
              <a:off x="49833" y="5212913"/>
              <a:ext cx="3603379" cy="43017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Paragraph translation</a:t>
              </a:r>
            </a:p>
          </p:txBody>
        </p:sp>
        <p:pic>
          <p:nvPicPr>
            <p:cNvPr id="79889" name="Picture 4">
              <a:hlinkClick r:id="rId10" action="ppaction://hlinksldjump"/>
            </p:cNvPr>
            <p:cNvPicPr>
              <a:picLocks noChangeAspect="1" noChangeArrowheads="1"/>
            </p:cNvPicPr>
            <p:nvPr/>
          </p:nvPicPr>
          <p:blipFill>
            <a:blip r:embed="rId11"/>
            <a:srcRect/>
            <a:stretch>
              <a:fillRect/>
            </a:stretch>
          </p:blipFill>
          <p:spPr bwMode="auto">
            <a:xfrm>
              <a:off x="8399716" y="6181129"/>
              <a:ext cx="435146" cy="458828"/>
            </a:xfrm>
            <a:prstGeom prst="rect">
              <a:avLst/>
            </a:prstGeom>
            <a:noFill/>
            <a:ln w="9525">
              <a:noFill/>
              <a:miter lim="800000"/>
              <a:headEnd/>
              <a:tailEnd/>
            </a:ln>
          </p:spPr>
        </p:pic>
      </p:grpSp>
      <p:grpSp>
        <p:nvGrpSpPr>
          <p:cNvPr id="79876" name="组合 18"/>
          <p:cNvGrpSpPr>
            <a:grpSpLocks/>
          </p:cNvGrpSpPr>
          <p:nvPr/>
        </p:nvGrpSpPr>
        <p:grpSpPr bwMode="auto">
          <a:xfrm>
            <a:off x="4763" y="34925"/>
            <a:ext cx="9144000" cy="708025"/>
            <a:chOff x="0" y="0"/>
            <a:chExt cx="9144000" cy="708025"/>
          </a:xfrm>
        </p:grpSpPr>
        <p:sp>
          <p:nvSpPr>
            <p:cNvPr id="21" name="Rectangle 10"/>
            <p:cNvSpPr/>
            <p:nvPr/>
          </p:nvSpPr>
          <p:spPr bwMode="auto">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2">
                    <a:lumMod val="50000"/>
                  </a:schemeClr>
                </a:solidFill>
              </a:endParaRPr>
            </a:p>
          </p:txBody>
        </p:sp>
        <p:sp>
          <p:nvSpPr>
            <p:cNvPr id="22" name="TextBox 21"/>
            <p:cNvSpPr txBox="1"/>
            <p:nvPr/>
          </p:nvSpPr>
          <p:spPr bwMode="auto">
            <a:xfrm>
              <a:off x="1500187" y="174625"/>
              <a:ext cx="5081588" cy="492125"/>
            </a:xfrm>
            <a:prstGeom prst="rect">
              <a:avLst/>
            </a:prstGeom>
            <a:noFill/>
          </p:spPr>
          <p:txBody>
            <a:bodyPr wrap="non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600" dirty="0" smtClean="0">
                  <a:effectLst>
                    <a:glow rad="101600">
                      <a:schemeClr val="tx1">
                        <a:alpha val="60000"/>
                      </a:schemeClr>
                    </a:glow>
                    <a:outerShdw blurRad="38100" dist="38100" dir="2700000" algn="tl">
                      <a:srgbClr val="000000">
                        <a:alpha val="43137"/>
                      </a:srgbClr>
                    </a:outerShdw>
                  </a:effectLst>
                </a:rPr>
                <a:t>Swimming through fear</a:t>
              </a:r>
              <a:endParaRPr lang="en-US" sz="2600" dirty="0">
                <a:effectLst>
                  <a:glow rad="101600">
                    <a:schemeClr val="tx1">
                      <a:alpha val="60000"/>
                    </a:schemeClr>
                  </a:glow>
                  <a:outerShdw blurRad="38100" dist="38100" dir="2700000" algn="tl">
                    <a:srgbClr val="000000">
                      <a:alpha val="43137"/>
                    </a:srgbClr>
                  </a:outerShdw>
                </a:effectLst>
              </a:endParaRPr>
            </a:p>
          </p:txBody>
        </p:sp>
        <p:sp>
          <p:nvSpPr>
            <p:cNvPr id="79879" name="TextBox 35"/>
            <p:cNvSpPr txBox="1">
              <a:spLocks noChangeArrowheads="1"/>
            </p:cNvSpPr>
            <p:nvPr/>
          </p:nvSpPr>
          <p:spPr bwMode="auto">
            <a:xfrm>
              <a:off x="160338" y="306376"/>
              <a:ext cx="1122808" cy="338554"/>
            </a:xfrm>
            <a:prstGeom prst="rect">
              <a:avLst/>
            </a:prstGeom>
            <a:noFill/>
            <a:ln w="9525">
              <a:noFill/>
              <a:miter lim="800000"/>
              <a:headEnd/>
              <a:tailEnd/>
            </a:ln>
          </p:spPr>
          <p:txBody>
            <a:bodyPr wrap="none">
              <a:spAutoFit/>
            </a:bodyPr>
            <a:lstStyle/>
            <a:p>
              <a:r>
                <a:rPr lang="en-US" altLang="zh-CN" sz="1600" b="1" i="1">
                  <a:latin typeface="Helvetica" pitchFamily="34" charset="0"/>
                  <a:ea typeface="Helvetica Neue"/>
                  <a:cs typeface="Helvetica Neue"/>
                </a:rPr>
                <a:t>Section A</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a:srcRect/>
          <a:stretch>
            <a:fillRect/>
          </a:stretch>
        </p:blipFill>
        <p:spPr bwMode="auto">
          <a:xfrm>
            <a:off x="196850" y="1049338"/>
            <a:ext cx="8767763" cy="5619750"/>
          </a:xfrm>
          <a:prstGeom prst="rect">
            <a:avLst/>
          </a:prstGeom>
          <a:noFill/>
          <a:ln w="9525">
            <a:noFill/>
            <a:miter lim="800000"/>
            <a:headEnd/>
            <a:tailEnd/>
          </a:ln>
        </p:spPr>
      </p:pic>
      <p:sp>
        <p:nvSpPr>
          <p:cNvPr id="13" name="TextBox 12"/>
          <p:cNvSpPr txBox="1"/>
          <p:nvPr/>
        </p:nvSpPr>
        <p:spPr>
          <a:xfrm>
            <a:off x="642938" y="1857375"/>
            <a:ext cx="6192837" cy="3938588"/>
          </a:xfrm>
          <a:prstGeom prst="rect">
            <a:avLst/>
          </a:prstGeom>
          <a:noFill/>
        </p:spPr>
        <p:txBody>
          <a:bodyPr>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fontAlgn="auto">
              <a:lnSpc>
                <a:spcPts val="3800"/>
              </a:lnSpc>
              <a:spcBef>
                <a:spcPts val="0"/>
              </a:spcBef>
              <a:spcAft>
                <a:spcPts val="0"/>
              </a:spcAft>
              <a:defRPr/>
            </a:pPr>
            <a:r>
              <a:rPr lang="en-US" altLang="zh-CN" sz="2600" dirty="0">
                <a:solidFill>
                  <a:srgbClr val="FF6600"/>
                </a:solidFill>
                <a:ea typeface="楷体_GB2312" pitchFamily="49" charset="-122"/>
                <a:cs typeface="+mn-cs"/>
              </a:rPr>
              <a:t>Develop a narrative </a:t>
            </a:r>
            <a:r>
              <a:rPr lang="en-US" altLang="zh-CN" sz="2600" dirty="0" smtClean="0">
                <a:solidFill>
                  <a:srgbClr val="FF6600"/>
                </a:solidFill>
                <a:ea typeface="楷体_GB2312" pitchFamily="49" charset="-122"/>
                <a:cs typeface="+mn-cs"/>
              </a:rPr>
              <a:t>essay</a:t>
            </a:r>
          </a:p>
          <a:p>
            <a:pPr fontAlgn="auto">
              <a:lnSpc>
                <a:spcPts val="3800"/>
              </a:lnSpc>
              <a:spcBef>
                <a:spcPts val="0"/>
              </a:spcBef>
              <a:spcAft>
                <a:spcPts val="0"/>
              </a:spcAft>
              <a:defRPr/>
            </a:pPr>
            <a:r>
              <a:rPr lang="en-US" altLang="zh-CN" sz="2400" dirty="0" smtClean="0"/>
              <a:t>     </a:t>
            </a:r>
            <a:r>
              <a:rPr lang="en-US" sz="2400" dirty="0" smtClean="0"/>
              <a:t>The plot is how the author arranges events to develop his basic idea. It is a planned, logical series of events with a beginning, middle, and end. There are usually five essential parts of a plot: exposition, rising action, climax (or turning point), falling action, and resolution.</a:t>
            </a:r>
            <a:endParaRPr lang="en-US" altLang="zh-CN" sz="2400" dirty="0" smtClean="0"/>
          </a:p>
        </p:txBody>
      </p:sp>
      <p:grpSp>
        <p:nvGrpSpPr>
          <p:cNvPr id="80901" name="组合 6"/>
          <p:cNvGrpSpPr>
            <a:grpSpLocks/>
          </p:cNvGrpSpPr>
          <p:nvPr/>
        </p:nvGrpSpPr>
        <p:grpSpPr bwMode="auto">
          <a:xfrm>
            <a:off x="0" y="-26988"/>
            <a:ext cx="8637588" cy="1152526"/>
            <a:chOff x="319" y="-27383"/>
            <a:chExt cx="8637377" cy="1152127"/>
          </a:xfrm>
        </p:grpSpPr>
        <p:pic>
          <p:nvPicPr>
            <p:cNvPr id="80906"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0" name="矩形 9"/>
            <p:cNvSpPr/>
            <p:nvPr/>
          </p:nvSpPr>
          <p:spPr>
            <a:xfrm>
              <a:off x="3780065" y="593115"/>
              <a:ext cx="4857631"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grpSp>
        <p:nvGrpSpPr>
          <p:cNvPr id="80902" name="组合 10"/>
          <p:cNvGrpSpPr>
            <a:grpSpLocks/>
          </p:cNvGrpSpPr>
          <p:nvPr/>
        </p:nvGrpSpPr>
        <p:grpSpPr bwMode="auto">
          <a:xfrm>
            <a:off x="0" y="3175"/>
            <a:ext cx="8637588" cy="1152525"/>
            <a:chOff x="319" y="-27383"/>
            <a:chExt cx="8637377" cy="1152127"/>
          </a:xfrm>
        </p:grpSpPr>
        <p:pic>
          <p:nvPicPr>
            <p:cNvPr id="80903"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5" name="TextBox 14">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6" name="矩形 15"/>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
        <p:nvSpPr>
          <p:cNvPr id="81923" name="矩形 6"/>
          <p:cNvSpPr>
            <a:spLocks noChangeArrowheads="1"/>
          </p:cNvSpPr>
          <p:nvPr/>
        </p:nvSpPr>
        <p:spPr bwMode="auto">
          <a:xfrm>
            <a:off x="571500" y="2773363"/>
            <a:ext cx="4714875" cy="1292225"/>
          </a:xfrm>
          <a:prstGeom prst="rect">
            <a:avLst/>
          </a:prstGeom>
          <a:noFill/>
          <a:ln w="9525">
            <a:noFill/>
            <a:miter lim="800000"/>
            <a:headEnd/>
            <a:tailEnd/>
          </a:ln>
        </p:spPr>
        <p:txBody>
          <a:bodyPr>
            <a:spAutoFit/>
          </a:bodyPr>
          <a:lstStyle/>
          <a:p>
            <a:pPr algn="just">
              <a:lnSpc>
                <a:spcPct val="150000"/>
              </a:lnSpc>
            </a:pPr>
            <a:r>
              <a:rPr lang="en-US" altLang="zh-CN" sz="2600" b="1">
                <a:latin typeface="Helvetica" pitchFamily="34" charset="0"/>
              </a:rPr>
              <a:t>Let’s look at Text A to see how the author plots a story:</a:t>
            </a:r>
            <a:endParaRPr lang="zh-CN" altLang="en-US" sz="2600" b="1">
              <a:latin typeface="Helvetica" pitchFamily="34" charset="0"/>
            </a:endParaRPr>
          </a:p>
        </p:txBody>
      </p:sp>
      <p:grpSp>
        <p:nvGrpSpPr>
          <p:cNvPr id="81924" name="组合 5"/>
          <p:cNvGrpSpPr>
            <a:grpSpLocks/>
          </p:cNvGrpSpPr>
          <p:nvPr/>
        </p:nvGrpSpPr>
        <p:grpSpPr bwMode="auto">
          <a:xfrm>
            <a:off x="0" y="3175"/>
            <a:ext cx="8637588" cy="1152525"/>
            <a:chOff x="319" y="-27383"/>
            <a:chExt cx="8637377" cy="1152127"/>
          </a:xfrm>
        </p:grpSpPr>
        <p:pic>
          <p:nvPicPr>
            <p:cNvPr id="81926" name="Picture 2"/>
            <p:cNvPicPr>
              <a:picLocks noChangeAspect="1" noChangeArrowheads="1"/>
            </p:cNvPicPr>
            <p:nvPr/>
          </p:nvPicPr>
          <p:blipFill>
            <a:blip r:embed="rId5"/>
            <a:srcRect/>
            <a:stretch>
              <a:fillRect/>
            </a:stretch>
          </p:blipFill>
          <p:spPr bwMode="auto">
            <a:xfrm rot="10800000">
              <a:off x="319" y="-27383"/>
              <a:ext cx="3779912" cy="1152127"/>
            </a:xfrm>
            <a:prstGeom prst="rect">
              <a:avLst/>
            </a:prstGeom>
            <a:noFill/>
            <a:ln w="9525">
              <a:noFill/>
              <a:miter lim="800000"/>
              <a:headEnd/>
              <a:tailEnd/>
            </a:ln>
          </p:spPr>
        </p:pic>
        <p:sp>
          <p:nvSpPr>
            <p:cNvPr id="8" name="TextBox 7">
              <a:hlinkClick r:id="rId6"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9" name="矩形 8"/>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81925" name="Picture 2" descr="D:\已买图\物品\TWM1098134547_2000X3008.jpg"/>
          <p:cNvPicPr>
            <a:picLocks noChangeAspect="1" noChangeArrowheads="1"/>
          </p:cNvPicPr>
          <p:nvPr/>
        </p:nvPicPr>
        <p:blipFill>
          <a:blip r:embed="rId7"/>
          <a:srcRect/>
          <a:stretch>
            <a:fillRect/>
          </a:stretch>
        </p:blipFill>
        <p:spPr bwMode="auto">
          <a:xfrm>
            <a:off x="5438775" y="1285875"/>
            <a:ext cx="3705225"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4"/>
          <p:cNvGrpSpPr>
            <a:grpSpLocks/>
          </p:cNvGrpSpPr>
          <p:nvPr/>
        </p:nvGrpSpPr>
        <p:grpSpPr bwMode="auto">
          <a:xfrm>
            <a:off x="0" y="5405438"/>
            <a:ext cx="6929438" cy="857250"/>
            <a:chOff x="0" y="5405532"/>
            <a:chExt cx="6929438" cy="857238"/>
          </a:xfrm>
        </p:grpSpPr>
        <p:sp>
          <p:nvSpPr>
            <p:cNvPr id="20" name="Rectangle 34"/>
            <p:cNvSpPr>
              <a:spLocks noChangeArrowheads="1"/>
            </p:cNvSpPr>
            <p:nvPr/>
          </p:nvSpPr>
          <p:spPr bwMode="auto">
            <a:xfrm>
              <a:off x="188881" y="5405532"/>
              <a:ext cx="2028825" cy="792000"/>
            </a:xfrm>
            <a:prstGeom prst="rect">
              <a:avLst/>
            </a:prstGeom>
            <a:gradFill rotWithShape="1">
              <a:gsLst>
                <a:gs pos="0">
                  <a:srgbClr val="FF9900"/>
                </a:gs>
                <a:gs pos="100000">
                  <a:srgbClr val="FF9900">
                    <a:gamma/>
                    <a:shade val="46275"/>
                    <a:invGamma/>
                  </a:srgbClr>
                </a:gs>
              </a:gsLst>
              <a:lin ang="2700000" scaled="1"/>
            </a:gradFill>
            <a:ln w="9525">
              <a:noFill/>
              <a:miter lim="800000"/>
              <a:headEnd/>
              <a:tailEnd/>
            </a:ln>
            <a:effectLst/>
          </p:spPr>
          <p:txBody>
            <a:bodyPr wrap="none" anchor="ctr"/>
            <a:lstStyle/>
            <a:p>
              <a:pPr algn="ctr" fontAlgn="auto">
                <a:spcBef>
                  <a:spcPts val="0"/>
                </a:spcBef>
                <a:spcAft>
                  <a:spcPts val="0"/>
                </a:spcAft>
                <a:defRPr/>
              </a:pPr>
              <a:r>
                <a:rPr lang="en-US" altLang="ko-KR" sz="2300" b="1" i="1" dirty="0">
                  <a:solidFill>
                    <a:srgbClr val="FFFFFF"/>
                  </a:solidFill>
                  <a:effectLst>
                    <a:glow rad="101600">
                      <a:srgbClr val="000000"/>
                    </a:glow>
                  </a:effectLst>
                  <a:ea typeface="+mn-ea"/>
                </a:rPr>
                <a:t>Exposition</a:t>
              </a:r>
            </a:p>
          </p:txBody>
        </p:sp>
        <p:sp>
          <p:nvSpPr>
            <p:cNvPr id="82973" name="Line 44"/>
            <p:cNvSpPr>
              <a:spLocks noChangeShapeType="1"/>
            </p:cNvSpPr>
            <p:nvPr/>
          </p:nvSpPr>
          <p:spPr bwMode="auto">
            <a:xfrm>
              <a:off x="0" y="6243658"/>
              <a:ext cx="6692900" cy="0"/>
            </a:xfrm>
            <a:prstGeom prst="line">
              <a:avLst/>
            </a:prstGeom>
            <a:noFill/>
            <a:ln w="12700">
              <a:solidFill>
                <a:srgbClr val="B2B2B2"/>
              </a:solidFill>
              <a:prstDash val="sysDot"/>
              <a:round/>
              <a:headEnd/>
              <a:tailEnd/>
            </a:ln>
          </p:spPr>
          <p:txBody>
            <a:bodyPr wrap="none" anchor="ctr"/>
            <a:lstStyle/>
            <a:p>
              <a:endParaRPr lang="zh-CN" altLang="en-US"/>
            </a:p>
          </p:txBody>
        </p:sp>
        <p:sp>
          <p:nvSpPr>
            <p:cNvPr id="82974" name="Text Box 45"/>
            <p:cNvSpPr txBox="1">
              <a:spLocks noChangeArrowheads="1"/>
            </p:cNvSpPr>
            <p:nvPr/>
          </p:nvSpPr>
          <p:spPr bwMode="auto">
            <a:xfrm>
              <a:off x="2270125" y="5422983"/>
              <a:ext cx="4659313" cy="839787"/>
            </a:xfrm>
            <a:prstGeom prst="rect">
              <a:avLst/>
            </a:prstGeom>
            <a:noFill/>
            <a:ln w="12700">
              <a:noFill/>
              <a:miter lim="800000"/>
              <a:headEnd type="none" w="sm" len="sm"/>
              <a:tailEnd type="none" w="sm" len="sm"/>
            </a:ln>
          </p:spPr>
          <p:txBody>
            <a:bodyPr>
              <a:spAutoFit/>
            </a:bodyPr>
            <a:lstStyle/>
            <a:p>
              <a:pPr algn="just" eaLnBrk="0" hangingPunct="0">
                <a:lnSpc>
                  <a:spcPct val="90000"/>
                </a:lnSpc>
              </a:pPr>
              <a:r>
                <a:rPr lang="en-US" altLang="ko-KR" b="1">
                  <a:solidFill>
                    <a:srgbClr val="000000"/>
                  </a:solidFill>
                  <a:ea typeface="Malgun Gothic" pitchFamily="34" charset="-127"/>
                </a:rPr>
                <a:t>The author came to the Mediterranean Sea and it reminded him of his terror of water. (Paras. 1-3)</a:t>
              </a:r>
            </a:p>
          </p:txBody>
        </p:sp>
      </p:grpSp>
      <p:grpSp>
        <p:nvGrpSpPr>
          <p:cNvPr id="3" name="组合 45"/>
          <p:cNvGrpSpPr>
            <a:grpSpLocks/>
          </p:cNvGrpSpPr>
          <p:nvPr/>
        </p:nvGrpSpPr>
        <p:grpSpPr bwMode="auto">
          <a:xfrm>
            <a:off x="720725" y="4429125"/>
            <a:ext cx="7137400" cy="839788"/>
            <a:chOff x="720725" y="4429145"/>
            <a:chExt cx="7137400" cy="839788"/>
          </a:xfrm>
        </p:grpSpPr>
        <p:sp>
          <p:nvSpPr>
            <p:cNvPr id="21" name="Rectangle 36"/>
            <p:cNvSpPr>
              <a:spLocks noChangeArrowheads="1"/>
            </p:cNvSpPr>
            <p:nvPr/>
          </p:nvSpPr>
          <p:spPr bwMode="auto">
            <a:xfrm>
              <a:off x="1074706" y="4429150"/>
              <a:ext cx="2028825" cy="792000"/>
            </a:xfrm>
            <a:prstGeom prst="rect">
              <a:avLst/>
            </a:prstGeom>
            <a:gradFill rotWithShape="1">
              <a:gsLst>
                <a:gs pos="0">
                  <a:srgbClr val="FF6600"/>
                </a:gs>
                <a:gs pos="100000">
                  <a:srgbClr val="FF6600">
                    <a:gamma/>
                    <a:shade val="46275"/>
                    <a:invGamma/>
                  </a:srgbClr>
                </a:gs>
              </a:gsLst>
              <a:lin ang="2700000" scaled="1"/>
            </a:gradFill>
            <a:ln w="9525">
              <a:noFill/>
              <a:miter lim="800000"/>
              <a:headEnd/>
              <a:tailEnd/>
            </a:ln>
            <a:effectLst/>
          </p:spPr>
          <p:txBody>
            <a:bodyPr wrap="none" anchor="ctr"/>
            <a:lstStyle/>
            <a:p>
              <a:pPr algn="ctr" fontAlgn="auto">
                <a:spcBef>
                  <a:spcPts val="0"/>
                </a:spcBef>
                <a:spcAft>
                  <a:spcPts val="0"/>
                </a:spcAft>
                <a:defRPr/>
              </a:pPr>
              <a:r>
                <a:rPr lang="en-US" altLang="ko-KR" sz="2300" b="1" i="1" dirty="0">
                  <a:solidFill>
                    <a:srgbClr val="FFFFFF"/>
                  </a:solidFill>
                  <a:effectLst>
                    <a:glow rad="101600">
                      <a:srgbClr val="000000"/>
                    </a:glow>
                  </a:effectLst>
                  <a:ea typeface="+mn-ea"/>
                </a:rPr>
                <a:t>Rising Action</a:t>
              </a:r>
            </a:p>
          </p:txBody>
        </p:sp>
        <p:sp>
          <p:nvSpPr>
            <p:cNvPr id="82970" name="Line 41"/>
            <p:cNvSpPr>
              <a:spLocks noChangeShapeType="1"/>
            </p:cNvSpPr>
            <p:nvPr/>
          </p:nvSpPr>
          <p:spPr bwMode="auto">
            <a:xfrm>
              <a:off x="720725" y="5267345"/>
              <a:ext cx="6457950" cy="0"/>
            </a:xfrm>
            <a:prstGeom prst="line">
              <a:avLst/>
            </a:prstGeom>
            <a:noFill/>
            <a:ln w="12700">
              <a:solidFill>
                <a:srgbClr val="B2B2B2"/>
              </a:solidFill>
              <a:prstDash val="sysDot"/>
              <a:round/>
              <a:headEnd/>
              <a:tailEnd/>
            </a:ln>
          </p:spPr>
          <p:txBody>
            <a:bodyPr wrap="none" anchor="ctr"/>
            <a:lstStyle/>
            <a:p>
              <a:endParaRPr lang="zh-CN" altLang="en-US"/>
            </a:p>
          </p:txBody>
        </p:sp>
        <p:sp>
          <p:nvSpPr>
            <p:cNvPr id="82971" name="Text Box 46"/>
            <p:cNvSpPr txBox="1">
              <a:spLocks noChangeArrowheads="1"/>
            </p:cNvSpPr>
            <p:nvPr/>
          </p:nvSpPr>
          <p:spPr bwMode="auto">
            <a:xfrm>
              <a:off x="3171825" y="4429145"/>
              <a:ext cx="4686300" cy="839788"/>
            </a:xfrm>
            <a:prstGeom prst="rect">
              <a:avLst/>
            </a:prstGeom>
            <a:noFill/>
            <a:ln w="12700">
              <a:noFill/>
              <a:miter lim="800000"/>
              <a:headEnd type="none" w="sm" len="sm"/>
              <a:tailEnd type="none" w="sm" len="sm"/>
            </a:ln>
          </p:spPr>
          <p:txBody>
            <a:bodyPr>
              <a:spAutoFit/>
            </a:bodyPr>
            <a:lstStyle/>
            <a:p>
              <a:pPr algn="just" eaLnBrk="0" hangingPunct="0">
                <a:lnSpc>
                  <a:spcPct val="90000"/>
                </a:lnSpc>
              </a:pPr>
              <a:r>
                <a:rPr lang="en-US" altLang="ko-KR" b="1">
                  <a:solidFill>
                    <a:srgbClr val="000000"/>
                  </a:solidFill>
                  <a:ea typeface="Malgun Gothic" pitchFamily="34" charset="-127"/>
                </a:rPr>
                <a:t>A conflict occurred: the author’s fear of water and a boy drowning in the water. (Paras. 4-10)</a:t>
              </a:r>
            </a:p>
          </p:txBody>
        </p:sp>
      </p:grpSp>
      <p:grpSp>
        <p:nvGrpSpPr>
          <p:cNvPr id="4" name="组合 46"/>
          <p:cNvGrpSpPr>
            <a:grpSpLocks/>
          </p:cNvGrpSpPr>
          <p:nvPr/>
        </p:nvGrpSpPr>
        <p:grpSpPr bwMode="auto">
          <a:xfrm>
            <a:off x="1628775" y="3465513"/>
            <a:ext cx="6943725" cy="855662"/>
            <a:chOff x="1628775" y="3464831"/>
            <a:chExt cx="6943725" cy="856364"/>
          </a:xfrm>
        </p:grpSpPr>
        <p:sp>
          <p:nvSpPr>
            <p:cNvPr id="22" name="Rectangle 38"/>
            <p:cNvSpPr>
              <a:spLocks noChangeArrowheads="1"/>
            </p:cNvSpPr>
            <p:nvPr/>
          </p:nvSpPr>
          <p:spPr bwMode="auto">
            <a:xfrm>
              <a:off x="1960531" y="3464831"/>
              <a:ext cx="2028825" cy="792000"/>
            </a:xfrm>
            <a:prstGeom prst="rect">
              <a:avLst/>
            </a:prstGeom>
            <a:gradFill rotWithShape="1">
              <a:gsLst>
                <a:gs pos="0">
                  <a:srgbClr val="CC3300"/>
                </a:gs>
                <a:gs pos="100000">
                  <a:srgbClr val="CC3300">
                    <a:gamma/>
                    <a:shade val="46275"/>
                    <a:invGamma/>
                  </a:srgbClr>
                </a:gs>
              </a:gsLst>
              <a:lin ang="2700000" scaled="1"/>
            </a:gradFill>
            <a:ln w="9525">
              <a:noFill/>
              <a:miter lim="800000"/>
              <a:headEnd/>
              <a:tailEnd/>
            </a:ln>
            <a:effectLst/>
          </p:spPr>
          <p:txBody>
            <a:bodyPr wrap="none" anchor="ctr"/>
            <a:lstStyle/>
            <a:p>
              <a:pPr algn="ctr" fontAlgn="auto">
                <a:spcBef>
                  <a:spcPts val="0"/>
                </a:spcBef>
                <a:spcAft>
                  <a:spcPts val="0"/>
                </a:spcAft>
                <a:defRPr/>
              </a:pPr>
              <a:r>
                <a:rPr lang="en-US" altLang="ko-KR" sz="2300" b="1" i="1" dirty="0">
                  <a:solidFill>
                    <a:srgbClr val="FFFFFF"/>
                  </a:solidFill>
                  <a:effectLst>
                    <a:glow rad="101600">
                      <a:srgbClr val="000000"/>
                    </a:glow>
                  </a:effectLst>
                  <a:ea typeface="+mn-ea"/>
                </a:rPr>
                <a:t>Climax</a:t>
              </a:r>
            </a:p>
          </p:txBody>
        </p:sp>
        <p:sp>
          <p:nvSpPr>
            <p:cNvPr id="82967" name="Line 42"/>
            <p:cNvSpPr>
              <a:spLocks noChangeShapeType="1"/>
            </p:cNvSpPr>
            <p:nvPr/>
          </p:nvSpPr>
          <p:spPr bwMode="auto">
            <a:xfrm>
              <a:off x="1628775" y="4286270"/>
              <a:ext cx="6042025" cy="0"/>
            </a:xfrm>
            <a:prstGeom prst="line">
              <a:avLst/>
            </a:prstGeom>
            <a:noFill/>
            <a:ln w="12700">
              <a:solidFill>
                <a:srgbClr val="B2B2B2"/>
              </a:solidFill>
              <a:prstDash val="sysDot"/>
              <a:round/>
              <a:headEnd/>
              <a:tailEnd/>
            </a:ln>
          </p:spPr>
          <p:txBody>
            <a:bodyPr wrap="none" anchor="ctr"/>
            <a:lstStyle/>
            <a:p>
              <a:endParaRPr lang="zh-CN" altLang="en-US"/>
            </a:p>
          </p:txBody>
        </p:sp>
        <p:sp>
          <p:nvSpPr>
            <p:cNvPr id="82968" name="Text Box 47"/>
            <p:cNvSpPr txBox="1">
              <a:spLocks noChangeArrowheads="1"/>
            </p:cNvSpPr>
            <p:nvPr/>
          </p:nvSpPr>
          <p:spPr bwMode="auto">
            <a:xfrm>
              <a:off x="4037013" y="3481408"/>
              <a:ext cx="4535487" cy="839787"/>
            </a:xfrm>
            <a:prstGeom prst="rect">
              <a:avLst/>
            </a:prstGeom>
            <a:noFill/>
            <a:ln w="12700">
              <a:noFill/>
              <a:miter lim="800000"/>
              <a:headEnd type="none" w="sm" len="sm"/>
              <a:tailEnd type="none" w="sm" len="sm"/>
            </a:ln>
          </p:spPr>
          <p:txBody>
            <a:bodyPr>
              <a:spAutoFit/>
            </a:bodyPr>
            <a:lstStyle/>
            <a:p>
              <a:pPr algn="just" eaLnBrk="0" hangingPunct="0">
                <a:lnSpc>
                  <a:spcPct val="90000"/>
                </a:lnSpc>
              </a:pPr>
              <a:r>
                <a:rPr lang="en-US" altLang="ko-KR" b="1">
                  <a:solidFill>
                    <a:srgbClr val="000000"/>
                  </a:solidFill>
                  <a:ea typeface="Malgun Gothic" pitchFamily="34" charset="-127"/>
                </a:rPr>
                <a:t>After intense mental struggle, the author was determined to save the boy. (Paras. 11-12)</a:t>
              </a:r>
            </a:p>
          </p:txBody>
        </p:sp>
      </p:grpSp>
      <p:grpSp>
        <p:nvGrpSpPr>
          <p:cNvPr id="5" name="组合 47"/>
          <p:cNvGrpSpPr>
            <a:grpSpLocks/>
          </p:cNvGrpSpPr>
          <p:nvPr/>
        </p:nvGrpSpPr>
        <p:grpSpPr bwMode="auto">
          <a:xfrm>
            <a:off x="2454275" y="2500313"/>
            <a:ext cx="6400800" cy="857250"/>
            <a:chOff x="2454275" y="2500894"/>
            <a:chExt cx="6400800" cy="856689"/>
          </a:xfrm>
        </p:grpSpPr>
        <p:sp>
          <p:nvSpPr>
            <p:cNvPr id="24" name="Rectangle 40"/>
            <p:cNvSpPr>
              <a:spLocks noChangeArrowheads="1"/>
            </p:cNvSpPr>
            <p:nvPr/>
          </p:nvSpPr>
          <p:spPr bwMode="auto">
            <a:xfrm>
              <a:off x="2838418" y="2500894"/>
              <a:ext cx="2028825" cy="792000"/>
            </a:xfrm>
            <a:prstGeom prst="rect">
              <a:avLst/>
            </a:prstGeom>
            <a:gradFill rotWithShape="1">
              <a:gsLst>
                <a:gs pos="0">
                  <a:srgbClr val="A50021"/>
                </a:gs>
                <a:gs pos="100000">
                  <a:srgbClr val="A50021">
                    <a:gamma/>
                    <a:shade val="46275"/>
                    <a:invGamma/>
                  </a:srgbClr>
                </a:gs>
              </a:gsLst>
              <a:lin ang="2700000" scaled="1"/>
            </a:gradFill>
            <a:ln w="9525">
              <a:noFill/>
              <a:miter lim="800000"/>
              <a:headEnd/>
              <a:tailEnd/>
            </a:ln>
            <a:effectLst/>
          </p:spPr>
          <p:txBody>
            <a:bodyPr wrap="none" anchor="ctr"/>
            <a:lstStyle/>
            <a:p>
              <a:pPr algn="ctr" fontAlgn="auto">
                <a:spcBef>
                  <a:spcPts val="0"/>
                </a:spcBef>
                <a:spcAft>
                  <a:spcPts val="0"/>
                </a:spcAft>
                <a:buFont typeface="Wingdings" pitchFamily="2" charset="2"/>
                <a:buNone/>
                <a:defRPr/>
              </a:pPr>
              <a:r>
                <a:rPr lang="en-US" altLang="ko-KR" sz="2300" b="1" i="1" dirty="0">
                  <a:solidFill>
                    <a:srgbClr val="FFFFFF"/>
                  </a:solidFill>
                  <a:effectLst>
                    <a:glow rad="101600">
                      <a:srgbClr val="000000"/>
                    </a:glow>
                  </a:effectLst>
                  <a:ea typeface="+mn-ea"/>
                </a:rPr>
                <a:t>Falling Action</a:t>
              </a:r>
            </a:p>
          </p:txBody>
        </p:sp>
        <p:sp>
          <p:nvSpPr>
            <p:cNvPr id="82964" name="Line 43"/>
            <p:cNvSpPr>
              <a:spLocks noChangeShapeType="1"/>
            </p:cNvSpPr>
            <p:nvPr/>
          </p:nvSpPr>
          <p:spPr bwMode="auto">
            <a:xfrm>
              <a:off x="2454275" y="3314720"/>
              <a:ext cx="5649913" cy="0"/>
            </a:xfrm>
            <a:prstGeom prst="line">
              <a:avLst/>
            </a:prstGeom>
            <a:noFill/>
            <a:ln w="12700">
              <a:solidFill>
                <a:srgbClr val="B2B2B2"/>
              </a:solidFill>
              <a:prstDash val="sysDot"/>
              <a:round/>
              <a:headEnd/>
              <a:tailEnd/>
            </a:ln>
          </p:spPr>
          <p:txBody>
            <a:bodyPr wrap="none" anchor="ctr"/>
            <a:lstStyle/>
            <a:p>
              <a:endParaRPr lang="zh-CN" altLang="en-US"/>
            </a:p>
          </p:txBody>
        </p:sp>
        <p:sp>
          <p:nvSpPr>
            <p:cNvPr id="82965" name="Text Box 48"/>
            <p:cNvSpPr txBox="1">
              <a:spLocks noChangeArrowheads="1"/>
            </p:cNvSpPr>
            <p:nvPr/>
          </p:nvSpPr>
          <p:spPr bwMode="auto">
            <a:xfrm>
              <a:off x="4927600" y="2517795"/>
              <a:ext cx="3927475" cy="839788"/>
            </a:xfrm>
            <a:prstGeom prst="rect">
              <a:avLst/>
            </a:prstGeom>
            <a:noFill/>
            <a:ln w="12700">
              <a:noFill/>
              <a:miter lim="800000"/>
              <a:headEnd type="none" w="sm" len="sm"/>
              <a:tailEnd type="none" w="sm" len="sm"/>
            </a:ln>
          </p:spPr>
          <p:txBody>
            <a:bodyPr>
              <a:spAutoFit/>
            </a:bodyPr>
            <a:lstStyle/>
            <a:p>
              <a:pPr algn="just" eaLnBrk="0" hangingPunct="0">
                <a:lnSpc>
                  <a:spcPct val="90000"/>
                </a:lnSpc>
              </a:pPr>
              <a:r>
                <a:rPr lang="en-US" altLang="ko-KR" b="1">
                  <a:solidFill>
                    <a:srgbClr val="000000"/>
                  </a:solidFill>
                  <a:ea typeface="Malgun Gothic" pitchFamily="34" charset="-127"/>
                </a:rPr>
                <a:t>The author tried to save the boy, but the rip current seemed to triumph. (Paras. 13-14)</a:t>
              </a:r>
            </a:p>
          </p:txBody>
        </p:sp>
      </p:grpSp>
      <p:sp>
        <p:nvSpPr>
          <p:cNvPr id="37" name="AutoShape 51"/>
          <p:cNvSpPr>
            <a:spLocks noChangeArrowheads="1"/>
          </p:cNvSpPr>
          <p:nvPr/>
        </p:nvSpPr>
        <p:spPr bwMode="auto">
          <a:xfrm rot="-5505805">
            <a:off x="153194" y="4541044"/>
            <a:ext cx="1143000" cy="10715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gs>
              <a:gs pos="100000">
                <a:srgbClr val="764718">
                  <a:alpha val="0"/>
                </a:srgbClr>
              </a:gs>
            </a:gsLst>
            <a:lin ang="5400000" scaled="1"/>
          </a:gradFill>
          <a:ln w="19050">
            <a:noFill/>
            <a:miter lim="800000"/>
            <a:headEnd/>
            <a:tailEnd/>
          </a:ln>
        </p:spPr>
        <p:txBody>
          <a:bodyPr wrap="none" anchor="ctr"/>
          <a:lstStyle/>
          <a:p>
            <a:endParaRPr lang="zh-CN" altLang="en-US"/>
          </a:p>
        </p:txBody>
      </p:sp>
      <p:sp>
        <p:nvSpPr>
          <p:cNvPr id="38" name="AutoShape 52"/>
          <p:cNvSpPr>
            <a:spLocks noChangeArrowheads="1"/>
          </p:cNvSpPr>
          <p:nvPr/>
        </p:nvSpPr>
        <p:spPr bwMode="auto">
          <a:xfrm rot="-5505805">
            <a:off x="1039019" y="3550444"/>
            <a:ext cx="1143000" cy="10715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gs>
              <a:gs pos="100000">
                <a:srgbClr val="764718">
                  <a:alpha val="0"/>
                </a:srgbClr>
              </a:gs>
            </a:gsLst>
            <a:lin ang="5400000" scaled="1"/>
          </a:gradFill>
          <a:ln w="19050">
            <a:noFill/>
            <a:miter lim="800000"/>
            <a:headEnd/>
            <a:tailEnd/>
          </a:ln>
        </p:spPr>
        <p:txBody>
          <a:bodyPr wrap="none" anchor="ctr"/>
          <a:lstStyle/>
          <a:p>
            <a:endParaRPr lang="zh-CN" altLang="en-US"/>
          </a:p>
        </p:txBody>
      </p:sp>
      <p:sp>
        <p:nvSpPr>
          <p:cNvPr id="39" name="AutoShape 53"/>
          <p:cNvSpPr>
            <a:spLocks noChangeArrowheads="1"/>
          </p:cNvSpPr>
          <p:nvPr/>
        </p:nvSpPr>
        <p:spPr bwMode="auto">
          <a:xfrm rot="-5505805">
            <a:off x="1893094" y="2559844"/>
            <a:ext cx="1143000" cy="10715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gs>
              <a:gs pos="100000">
                <a:srgbClr val="764718">
                  <a:alpha val="0"/>
                </a:srgbClr>
              </a:gs>
            </a:gsLst>
            <a:lin ang="5400000" scaled="1"/>
          </a:gradFill>
          <a:ln w="19050">
            <a:noFill/>
            <a:miter lim="800000"/>
            <a:headEnd/>
            <a:tailEnd/>
          </a:ln>
        </p:spPr>
        <p:txBody>
          <a:bodyPr wrap="none" anchor="ctr"/>
          <a:lstStyle/>
          <a:p>
            <a:endParaRPr lang="zh-CN" altLang="en-US"/>
          </a:p>
        </p:txBody>
      </p:sp>
      <p:grpSp>
        <p:nvGrpSpPr>
          <p:cNvPr id="6" name="组合 48"/>
          <p:cNvGrpSpPr>
            <a:grpSpLocks/>
          </p:cNvGrpSpPr>
          <p:nvPr/>
        </p:nvGrpSpPr>
        <p:grpSpPr bwMode="auto">
          <a:xfrm>
            <a:off x="3200400" y="1500188"/>
            <a:ext cx="5713413" cy="839787"/>
            <a:chOff x="3200400" y="1500208"/>
            <a:chExt cx="5713413" cy="839787"/>
          </a:xfrm>
        </p:grpSpPr>
        <p:sp>
          <p:nvSpPr>
            <p:cNvPr id="40" name="Rectangle 40"/>
            <p:cNvSpPr>
              <a:spLocks noChangeArrowheads="1"/>
            </p:cNvSpPr>
            <p:nvPr/>
          </p:nvSpPr>
          <p:spPr bwMode="auto">
            <a:xfrm>
              <a:off x="3608169" y="1523942"/>
              <a:ext cx="2028825" cy="792000"/>
            </a:xfrm>
            <a:prstGeom prst="rect">
              <a:avLst/>
            </a:prstGeom>
            <a:solidFill>
              <a:srgbClr val="B40000"/>
            </a:solidFill>
            <a:ln w="9525">
              <a:noFill/>
              <a:miter lim="800000"/>
              <a:headEnd/>
              <a:tailEnd/>
            </a:ln>
            <a:effectLst/>
          </p:spPr>
          <p:txBody>
            <a:bodyPr wrap="none" anchor="ctr"/>
            <a:lstStyle/>
            <a:p>
              <a:pPr algn="ctr" fontAlgn="auto">
                <a:spcBef>
                  <a:spcPts val="0"/>
                </a:spcBef>
                <a:spcAft>
                  <a:spcPts val="0"/>
                </a:spcAft>
                <a:defRPr/>
              </a:pPr>
              <a:r>
                <a:rPr lang="en-US" altLang="ko-KR" sz="2300" b="1" i="1" dirty="0">
                  <a:solidFill>
                    <a:srgbClr val="FFFFFF"/>
                  </a:solidFill>
                  <a:effectLst>
                    <a:glow rad="101600">
                      <a:srgbClr val="000000"/>
                    </a:glow>
                  </a:effectLst>
                  <a:ea typeface="+mn-ea"/>
                </a:rPr>
                <a:t>Resolution</a:t>
              </a:r>
            </a:p>
          </p:txBody>
        </p:sp>
        <p:sp>
          <p:nvSpPr>
            <p:cNvPr id="82961" name="Line 43"/>
            <p:cNvSpPr>
              <a:spLocks noChangeShapeType="1"/>
            </p:cNvSpPr>
            <p:nvPr/>
          </p:nvSpPr>
          <p:spPr bwMode="auto">
            <a:xfrm>
              <a:off x="3200400" y="2338408"/>
              <a:ext cx="5649913" cy="0"/>
            </a:xfrm>
            <a:prstGeom prst="line">
              <a:avLst/>
            </a:prstGeom>
            <a:noFill/>
            <a:ln w="12700">
              <a:solidFill>
                <a:srgbClr val="B2B2B2"/>
              </a:solidFill>
              <a:prstDash val="sysDot"/>
              <a:round/>
              <a:headEnd/>
              <a:tailEnd/>
            </a:ln>
          </p:spPr>
          <p:txBody>
            <a:bodyPr wrap="none" anchor="ctr"/>
            <a:lstStyle/>
            <a:p>
              <a:endParaRPr lang="zh-CN" altLang="en-US"/>
            </a:p>
          </p:txBody>
        </p:sp>
        <p:sp>
          <p:nvSpPr>
            <p:cNvPr id="82962" name="Text Box 48"/>
            <p:cNvSpPr txBox="1">
              <a:spLocks noChangeArrowheads="1"/>
            </p:cNvSpPr>
            <p:nvPr/>
          </p:nvSpPr>
          <p:spPr bwMode="auto">
            <a:xfrm>
              <a:off x="5661025" y="1500208"/>
              <a:ext cx="3252788" cy="839787"/>
            </a:xfrm>
            <a:prstGeom prst="rect">
              <a:avLst/>
            </a:prstGeom>
            <a:noFill/>
            <a:ln w="12700">
              <a:noFill/>
              <a:miter lim="800000"/>
              <a:headEnd type="none" w="sm" len="sm"/>
              <a:tailEnd type="none" w="sm" len="sm"/>
            </a:ln>
          </p:spPr>
          <p:txBody>
            <a:bodyPr>
              <a:spAutoFit/>
            </a:bodyPr>
            <a:lstStyle/>
            <a:p>
              <a:pPr algn="just" eaLnBrk="0" hangingPunct="0">
                <a:lnSpc>
                  <a:spcPct val="90000"/>
                </a:lnSpc>
              </a:pPr>
              <a:r>
                <a:rPr lang="en-US" altLang="ko-KR" b="1" dirty="0">
                  <a:solidFill>
                    <a:srgbClr val="000000"/>
                  </a:solidFill>
                  <a:ea typeface="Malgun Gothic" pitchFamily="34" charset="-127"/>
                </a:rPr>
                <a:t>The author </a:t>
              </a:r>
              <a:r>
                <a:rPr lang="en-US" altLang="ko-KR" b="1" dirty="0" smtClean="0">
                  <a:solidFill>
                    <a:srgbClr val="000000"/>
                  </a:solidFill>
                  <a:ea typeface="Malgun Gothic" pitchFamily="34" charset="-127"/>
                </a:rPr>
                <a:t>defeated </a:t>
              </a:r>
              <a:r>
                <a:rPr lang="en-US" altLang="ko-KR" b="1" dirty="0">
                  <a:solidFill>
                    <a:srgbClr val="000000"/>
                  </a:solidFill>
                  <a:ea typeface="Malgun Gothic" pitchFamily="34" charset="-127"/>
                </a:rPr>
                <a:t>the water and the boy was rescued. (</a:t>
              </a:r>
              <a:r>
                <a:rPr lang="en-US" altLang="ko-KR" b="1" dirty="0" err="1">
                  <a:solidFill>
                    <a:srgbClr val="000000"/>
                  </a:solidFill>
                  <a:ea typeface="Malgun Gothic" pitchFamily="34" charset="-127"/>
                </a:rPr>
                <a:t>Paras</a:t>
              </a:r>
              <a:r>
                <a:rPr lang="en-US" altLang="ko-KR" b="1" dirty="0">
                  <a:solidFill>
                    <a:srgbClr val="000000"/>
                  </a:solidFill>
                  <a:ea typeface="Malgun Gothic" pitchFamily="34" charset="-127"/>
                </a:rPr>
                <a:t>. 15-17)</a:t>
              </a:r>
            </a:p>
          </p:txBody>
        </p:sp>
      </p:grpSp>
      <p:sp>
        <p:nvSpPr>
          <p:cNvPr id="43" name="AutoShape 53"/>
          <p:cNvSpPr>
            <a:spLocks noChangeArrowheads="1"/>
          </p:cNvSpPr>
          <p:nvPr/>
        </p:nvSpPr>
        <p:spPr bwMode="auto">
          <a:xfrm rot="-5505805">
            <a:off x="2721769" y="1583532"/>
            <a:ext cx="1143000" cy="10715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FF9933"/>
              </a:gs>
              <a:gs pos="100000">
                <a:srgbClr val="764718">
                  <a:alpha val="0"/>
                </a:srgbClr>
              </a:gs>
            </a:gsLst>
            <a:lin ang="5400000" scaled="1"/>
          </a:gradFill>
          <a:ln w="19050">
            <a:noFill/>
            <a:miter lim="800000"/>
            <a:headEnd/>
            <a:tailEnd/>
          </a:ln>
        </p:spPr>
        <p:txBody>
          <a:bodyPr wrap="none" anchor="ctr"/>
          <a:lstStyle/>
          <a:p>
            <a:endParaRPr lang="zh-CN" altLang="en-US"/>
          </a:p>
        </p:txBody>
      </p:sp>
      <p:grpSp>
        <p:nvGrpSpPr>
          <p:cNvPr id="82956" name="组合 27"/>
          <p:cNvGrpSpPr>
            <a:grpSpLocks/>
          </p:cNvGrpSpPr>
          <p:nvPr/>
        </p:nvGrpSpPr>
        <p:grpSpPr bwMode="auto">
          <a:xfrm>
            <a:off x="0" y="3175"/>
            <a:ext cx="8637588" cy="1152525"/>
            <a:chOff x="319" y="-27383"/>
            <a:chExt cx="8637377" cy="1152127"/>
          </a:xfrm>
        </p:grpSpPr>
        <p:pic>
          <p:nvPicPr>
            <p:cNvPr id="82957" name="Picture 2"/>
            <p:cNvPicPr>
              <a:picLocks noChangeAspect="1" noChangeArrowheads="1"/>
            </p:cNvPicPr>
            <p:nvPr/>
          </p:nvPicPr>
          <p:blipFill>
            <a:blip r:embed="rId3"/>
            <a:srcRect/>
            <a:stretch>
              <a:fillRect/>
            </a:stretch>
          </p:blipFill>
          <p:spPr bwMode="auto">
            <a:xfrm rot="10800000">
              <a:off x="319" y="-27383"/>
              <a:ext cx="3779912" cy="1152127"/>
            </a:xfrm>
            <a:prstGeom prst="rect">
              <a:avLst/>
            </a:prstGeom>
            <a:noFill/>
            <a:ln w="9525">
              <a:noFill/>
              <a:miter lim="800000"/>
              <a:headEnd/>
              <a:tailEnd/>
            </a:ln>
          </p:spPr>
        </p:pic>
        <p:sp>
          <p:nvSpPr>
            <p:cNvPr id="30" name="TextBox 29">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1" name="矩形 3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par>
                          <p:cTn id="13" fill="hold" nodeType="afterGroup">
                            <p:stCondLst>
                              <p:cond delay="500"/>
                            </p:stCondLst>
                            <p:childTnLst>
                              <p:par>
                                <p:cTn id="14" presetID="1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lide(fromLeft)">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down)">
                                      <p:cBhvr>
                                        <p:cTn id="21" dur="500"/>
                                        <p:tgtEl>
                                          <p:spTgt spid="38"/>
                                        </p:tgtEl>
                                      </p:cBhvr>
                                    </p:animEffect>
                                  </p:childTnLst>
                                </p:cTn>
                              </p:par>
                            </p:childTnLst>
                          </p:cTn>
                        </p:par>
                        <p:par>
                          <p:cTn id="22" fill="hold" nodeType="afterGroup">
                            <p:stCondLst>
                              <p:cond delay="500"/>
                            </p:stCondLst>
                            <p:childTnLst>
                              <p:par>
                                <p:cTn id="23" presetID="1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lide(from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nodeType="afterGroup">
                            <p:stCondLst>
                              <p:cond delay="500"/>
                            </p:stCondLst>
                            <p:childTnLst>
                              <p:par>
                                <p:cTn id="32" presetID="1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lide(fromLeft)">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500"/>
                                        <p:tgtEl>
                                          <p:spTgt spid="43"/>
                                        </p:tgtEl>
                                      </p:cBhvr>
                                    </p:animEffect>
                                  </p:childTnLst>
                                </p:cTn>
                              </p:par>
                            </p:childTnLst>
                          </p:cTn>
                        </p:par>
                        <p:par>
                          <p:cTn id="40" fill="hold" nodeType="afterGroup">
                            <p:stCondLst>
                              <p:cond delay="500"/>
                            </p:stCondLst>
                            <p:childTnLst>
                              <p:par>
                                <p:cTn id="41" presetID="12" presetClass="entr" presetSubtype="8"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slide(fromLef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D:\已买图\物品\TWM1098134547_2000X3008.jpg"/>
          <p:cNvPicPr>
            <a:picLocks noChangeAspect="1" noChangeArrowheads="1"/>
          </p:cNvPicPr>
          <p:nvPr/>
        </p:nvPicPr>
        <p:blipFill>
          <a:blip r:embed="rId3"/>
          <a:srcRect/>
          <a:stretch>
            <a:fillRect/>
          </a:stretch>
        </p:blipFill>
        <p:spPr bwMode="auto">
          <a:xfrm>
            <a:off x="5438775" y="1285875"/>
            <a:ext cx="3705225" cy="5572125"/>
          </a:xfrm>
          <a:prstGeom prst="rect">
            <a:avLst/>
          </a:prstGeom>
          <a:noFill/>
          <a:ln w="9525">
            <a:noFill/>
            <a:miter lim="800000"/>
            <a:headEnd/>
            <a:tailEnd/>
          </a:ln>
        </p:spPr>
      </p:pic>
      <p:sp>
        <p:nvSpPr>
          <p:cNvPr id="83972" name="矩形 6"/>
          <p:cNvSpPr>
            <a:spLocks noChangeArrowheads="1"/>
          </p:cNvSpPr>
          <p:nvPr/>
        </p:nvSpPr>
        <p:spPr bwMode="auto">
          <a:xfrm>
            <a:off x="349250" y="2857500"/>
            <a:ext cx="5222875" cy="1685925"/>
          </a:xfrm>
          <a:prstGeom prst="rect">
            <a:avLst/>
          </a:prstGeom>
          <a:noFill/>
          <a:ln w="9525">
            <a:noFill/>
            <a:miter lim="800000"/>
            <a:headEnd/>
            <a:tailEnd/>
          </a:ln>
        </p:spPr>
        <p:txBody>
          <a:bodyPr>
            <a:spAutoFit/>
          </a:bodyPr>
          <a:lstStyle/>
          <a:p>
            <a:pPr algn="just">
              <a:lnSpc>
                <a:spcPct val="150000"/>
              </a:lnSpc>
            </a:pPr>
            <a:r>
              <a:rPr lang="en-US" altLang="zh-CN" sz="2400" b="1" i="1">
                <a:latin typeface="Helvetica" pitchFamily="34" charset="0"/>
              </a:rPr>
              <a:t>       Read the sample essay and see how it develops with five essential parts of a plot.</a:t>
            </a:r>
            <a:endParaRPr lang="zh-CN" altLang="en-US" sz="2400" b="1" i="1">
              <a:latin typeface="Helvetica" pitchFamily="34" charset="0"/>
            </a:endParaRPr>
          </a:p>
        </p:txBody>
      </p:sp>
      <p:grpSp>
        <p:nvGrpSpPr>
          <p:cNvPr id="83973" name="组合 5"/>
          <p:cNvGrpSpPr>
            <a:grpSpLocks/>
          </p:cNvGrpSpPr>
          <p:nvPr/>
        </p:nvGrpSpPr>
        <p:grpSpPr bwMode="auto">
          <a:xfrm>
            <a:off x="0" y="3175"/>
            <a:ext cx="8637588" cy="1152525"/>
            <a:chOff x="319" y="-27383"/>
            <a:chExt cx="8637377" cy="1152127"/>
          </a:xfrm>
        </p:grpSpPr>
        <p:pic>
          <p:nvPicPr>
            <p:cNvPr id="83974"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8" name="TextBox 7">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9" name="矩形 8"/>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7"/>
          <p:cNvGrpSpPr>
            <a:grpSpLocks/>
          </p:cNvGrpSpPr>
          <p:nvPr/>
        </p:nvGrpSpPr>
        <p:grpSpPr bwMode="auto">
          <a:xfrm>
            <a:off x="250825" y="1230313"/>
            <a:ext cx="8569325" cy="4770437"/>
            <a:chOff x="251492" y="1229971"/>
            <a:chExt cx="8568956" cy="4770797"/>
          </a:xfrm>
        </p:grpSpPr>
        <p:sp>
          <p:nvSpPr>
            <p:cNvPr id="150533" name="TextBox 8"/>
            <p:cNvSpPr txBox="1">
              <a:spLocks noChangeArrowheads="1"/>
            </p:cNvSpPr>
            <p:nvPr/>
          </p:nvSpPr>
          <p:spPr bwMode="auto">
            <a:xfrm>
              <a:off x="929326" y="2338130"/>
              <a:ext cx="7848262" cy="3662638"/>
            </a:xfrm>
            <a:prstGeom prst="rect">
              <a:avLst/>
            </a:prstGeom>
            <a:noFill/>
            <a:ln w="9525">
              <a:noFill/>
              <a:miter lim="800000"/>
              <a:headEnd/>
              <a:tailEnd/>
            </a:ln>
          </p:spPr>
          <p:txBody>
            <a:bodyPr>
              <a:spAutoFit/>
            </a:bodyPr>
            <a:lstStyle/>
            <a:p>
              <a:pPr marL="355600" indent="-355600" algn="just" fontAlgn="auto">
                <a:spcBef>
                  <a:spcPts val="1200"/>
                </a:spcBef>
                <a:spcAft>
                  <a:spcPts val="0"/>
                </a:spcAft>
                <a:defRPr/>
              </a:pPr>
              <a:r>
                <a:rPr lang="en-US" sz="2400" dirty="0">
                  <a:latin typeface="Helvetica" pitchFamily="2" charset="0"/>
                  <a:ea typeface="+mn-ea"/>
                </a:rPr>
                <a:t>1. When Jack gets into bed, he thinks there’s somebody hiding under the bed.</a:t>
              </a:r>
              <a:endParaRPr lang="zh-CN" altLang="en-US" sz="2400" dirty="0">
                <a:latin typeface="Helvetica" pitchFamily="2" charset="0"/>
                <a:ea typeface="+mn-ea"/>
              </a:endParaRPr>
            </a:p>
            <a:p>
              <a:pPr marL="355600" indent="-355600" algn="just" fontAlgn="auto">
                <a:spcBef>
                  <a:spcPts val="1200"/>
                </a:spcBef>
                <a:spcAft>
                  <a:spcPts val="0"/>
                </a:spcAft>
                <a:defRPr/>
              </a:pPr>
              <a:r>
                <a:rPr lang="en-US" sz="2400" dirty="0">
                  <a:latin typeface="Helvetica" pitchFamily="2" charset="0"/>
                  <a:ea typeface="+mn-ea"/>
                </a:rPr>
                <a:t>2. As Jack lies under the bed, there must be somebody sleeping on top of it.</a:t>
              </a:r>
              <a:endParaRPr lang="zh-CN" altLang="en-US" sz="2400" dirty="0">
                <a:latin typeface="Helvetica" pitchFamily="2" charset="0"/>
                <a:ea typeface="+mn-ea"/>
              </a:endParaRPr>
            </a:p>
            <a:p>
              <a:pPr marL="355600" indent="-355600" algn="just" fontAlgn="auto">
                <a:spcBef>
                  <a:spcPts val="1200"/>
                </a:spcBef>
                <a:spcAft>
                  <a:spcPts val="0"/>
                </a:spcAft>
                <a:defRPr/>
              </a:pPr>
              <a:r>
                <a:rPr lang="en-US" sz="2400" dirty="0">
                  <a:latin typeface="Helvetica" pitchFamily="2" charset="0"/>
                  <a:ea typeface="+mn-ea"/>
                </a:rPr>
                <a:t>3. The doctor asks Jack to see him three times a week for two years to cure his fears.</a:t>
              </a:r>
              <a:endParaRPr lang="zh-CN" altLang="en-US" sz="2400" dirty="0">
                <a:latin typeface="Helvetica" pitchFamily="2" charset="0"/>
                <a:ea typeface="+mn-ea"/>
              </a:endParaRPr>
            </a:p>
            <a:p>
              <a:pPr algn="just" fontAlgn="auto">
                <a:spcBef>
                  <a:spcPts val="1200"/>
                </a:spcBef>
                <a:spcAft>
                  <a:spcPts val="0"/>
                </a:spcAft>
                <a:defRPr/>
              </a:pPr>
              <a:r>
                <a:rPr lang="en-US" sz="2400" dirty="0">
                  <a:latin typeface="Helvetica" pitchFamily="2" charset="0"/>
                  <a:ea typeface="+mn-ea"/>
                </a:rPr>
                <a:t>4. The doctor charges Jack $200 a visit.</a:t>
              </a:r>
              <a:endParaRPr lang="zh-CN" altLang="en-US" sz="2400" dirty="0">
                <a:latin typeface="Helvetica" pitchFamily="2" charset="0"/>
                <a:ea typeface="+mn-ea"/>
              </a:endParaRPr>
            </a:p>
            <a:p>
              <a:pPr algn="just" fontAlgn="auto">
                <a:spcBef>
                  <a:spcPts val="1200"/>
                </a:spcBef>
                <a:spcAft>
                  <a:spcPts val="0"/>
                </a:spcAft>
                <a:defRPr/>
              </a:pPr>
              <a:r>
                <a:rPr lang="en-US" sz="2400" dirty="0">
                  <a:latin typeface="Helvetica" pitchFamily="2" charset="0"/>
                  <a:ea typeface="+mn-ea"/>
                </a:rPr>
                <a:t>5. Jack is willing to pay the amount the doctor charges.</a:t>
              </a:r>
              <a:endParaRPr lang="en-US" altLang="zh-CN" sz="2400" dirty="0">
                <a:latin typeface="Helvetica" pitchFamily="2" charset="0"/>
                <a:ea typeface="楷体_GB2312" pitchFamily="49" charset="-122"/>
              </a:endParaRPr>
            </a:p>
          </p:txBody>
        </p:sp>
        <p:sp>
          <p:nvSpPr>
            <p:cNvPr id="11279" name="矩形 10"/>
            <p:cNvSpPr>
              <a:spLocks noChangeArrowheads="1"/>
            </p:cNvSpPr>
            <p:nvPr/>
          </p:nvSpPr>
          <p:spPr bwMode="auto">
            <a:xfrm>
              <a:off x="251492" y="1229971"/>
              <a:ext cx="8568956" cy="830979"/>
            </a:xfrm>
            <a:prstGeom prst="rect">
              <a:avLst/>
            </a:prstGeom>
            <a:noFill/>
            <a:ln w="9525">
              <a:noFill/>
              <a:miter lim="800000"/>
              <a:headEnd/>
              <a:tailEnd/>
            </a:ln>
          </p:spPr>
          <p:txBody>
            <a:bodyPr>
              <a:spAutoFit/>
            </a:bodyPr>
            <a:lstStyle/>
            <a:p>
              <a:pPr marL="360363" indent="-360363" algn="just"/>
              <a:r>
                <a:rPr lang="en-US" altLang="zh-CN" sz="2400" b="1">
                  <a:latin typeface="Helvetica" pitchFamily="34" charset="0"/>
                  <a:ea typeface="Helvetica Neue"/>
                  <a:cs typeface="Helvetica Neue"/>
                </a:rPr>
                <a:t>1. Listen to a story about Jack’s fear and decide whether the following statements are T (true) or F (false).</a:t>
              </a:r>
              <a:endParaRPr lang="zh-CN" altLang="en-US" sz="2400" b="1">
                <a:latin typeface="Helvetica" pitchFamily="34" charset="0"/>
                <a:ea typeface="Helvetica Neue"/>
                <a:cs typeface="Helvetica Neue"/>
              </a:endParaRPr>
            </a:p>
          </p:txBody>
        </p:sp>
      </p:grpSp>
      <p:sp>
        <p:nvSpPr>
          <p:cNvPr id="9" name="TextBox 8"/>
          <p:cNvSpPr txBox="1">
            <a:spLocks noChangeArrowheads="1"/>
          </p:cNvSpPr>
          <p:nvPr/>
        </p:nvSpPr>
        <p:spPr bwMode="auto">
          <a:xfrm>
            <a:off x="490538" y="2309813"/>
            <a:ext cx="369887" cy="523875"/>
          </a:xfrm>
          <a:prstGeom prst="rect">
            <a:avLst/>
          </a:prstGeom>
          <a:noFill/>
          <a:ln w="9525">
            <a:noFill/>
            <a:miter lim="800000"/>
            <a:headEnd/>
            <a:tailEnd/>
          </a:ln>
        </p:spPr>
        <p:txBody>
          <a:bodyPr wrap="none">
            <a:spAutoFit/>
          </a:bodyPr>
          <a:lstStyle/>
          <a:p>
            <a:r>
              <a:rPr lang="en-US" altLang="zh-CN" sz="2800">
                <a:solidFill>
                  <a:srgbClr val="C00000"/>
                </a:solidFill>
                <a:latin typeface="Britannic Bold" pitchFamily="34" charset="0"/>
              </a:rPr>
              <a:t>T</a:t>
            </a:r>
            <a:endParaRPr lang="zh-CN" altLang="en-US" sz="2800">
              <a:solidFill>
                <a:srgbClr val="C00000"/>
              </a:solidFill>
              <a:latin typeface="Britannic Bold" pitchFamily="34" charset="0"/>
            </a:endParaRPr>
          </a:p>
        </p:txBody>
      </p:sp>
      <p:sp>
        <p:nvSpPr>
          <p:cNvPr id="10" name="TextBox 9"/>
          <p:cNvSpPr txBox="1">
            <a:spLocks noChangeArrowheads="1"/>
          </p:cNvSpPr>
          <p:nvPr/>
        </p:nvSpPr>
        <p:spPr bwMode="auto">
          <a:xfrm>
            <a:off x="495300" y="3143250"/>
            <a:ext cx="365125" cy="523875"/>
          </a:xfrm>
          <a:prstGeom prst="rect">
            <a:avLst/>
          </a:prstGeom>
          <a:noFill/>
          <a:ln w="9525">
            <a:noFill/>
            <a:miter lim="800000"/>
            <a:headEnd/>
            <a:tailEnd/>
          </a:ln>
        </p:spPr>
        <p:txBody>
          <a:bodyPr wrap="none">
            <a:spAutoFit/>
          </a:bodyPr>
          <a:lstStyle/>
          <a:p>
            <a:r>
              <a:rPr lang="en-US" altLang="zh-CN" sz="2800">
                <a:solidFill>
                  <a:srgbClr val="C00000"/>
                </a:solidFill>
                <a:latin typeface="Britannic Bold" pitchFamily="34" charset="0"/>
              </a:rPr>
              <a:t>F</a:t>
            </a:r>
            <a:endParaRPr lang="zh-CN" altLang="en-US" sz="2800">
              <a:solidFill>
                <a:srgbClr val="C00000"/>
              </a:solidFill>
              <a:latin typeface="Britannic Bold" pitchFamily="34" charset="0"/>
            </a:endParaRPr>
          </a:p>
        </p:txBody>
      </p:sp>
      <p:sp>
        <p:nvSpPr>
          <p:cNvPr id="12" name="TextBox 11"/>
          <p:cNvSpPr txBox="1">
            <a:spLocks noChangeArrowheads="1"/>
          </p:cNvSpPr>
          <p:nvPr/>
        </p:nvSpPr>
        <p:spPr bwMode="auto">
          <a:xfrm>
            <a:off x="495300" y="4071938"/>
            <a:ext cx="371475" cy="523875"/>
          </a:xfrm>
          <a:prstGeom prst="rect">
            <a:avLst/>
          </a:prstGeom>
          <a:noFill/>
          <a:ln w="9525">
            <a:noFill/>
            <a:miter lim="800000"/>
            <a:headEnd/>
            <a:tailEnd/>
          </a:ln>
        </p:spPr>
        <p:txBody>
          <a:bodyPr wrap="none">
            <a:spAutoFit/>
          </a:bodyPr>
          <a:lstStyle/>
          <a:p>
            <a:r>
              <a:rPr lang="en-US" altLang="zh-CN" sz="2800">
                <a:solidFill>
                  <a:srgbClr val="C00000"/>
                </a:solidFill>
                <a:latin typeface="Britannic Bold" pitchFamily="34" charset="0"/>
              </a:rPr>
              <a:t>T</a:t>
            </a:r>
            <a:endParaRPr lang="zh-CN" altLang="en-US" sz="2800">
              <a:solidFill>
                <a:srgbClr val="C00000"/>
              </a:solidFill>
              <a:latin typeface="Britannic Bold" pitchFamily="34" charset="0"/>
            </a:endParaRPr>
          </a:p>
        </p:txBody>
      </p:sp>
      <p:sp>
        <p:nvSpPr>
          <p:cNvPr id="14" name="TextBox 13"/>
          <p:cNvSpPr txBox="1">
            <a:spLocks noChangeArrowheads="1"/>
          </p:cNvSpPr>
          <p:nvPr/>
        </p:nvSpPr>
        <p:spPr bwMode="auto">
          <a:xfrm>
            <a:off x="501650" y="4929188"/>
            <a:ext cx="365125" cy="523875"/>
          </a:xfrm>
          <a:prstGeom prst="rect">
            <a:avLst/>
          </a:prstGeom>
          <a:noFill/>
          <a:ln w="9525">
            <a:noFill/>
            <a:miter lim="800000"/>
            <a:headEnd/>
            <a:tailEnd/>
          </a:ln>
        </p:spPr>
        <p:txBody>
          <a:bodyPr wrap="none">
            <a:spAutoFit/>
          </a:bodyPr>
          <a:lstStyle/>
          <a:p>
            <a:r>
              <a:rPr lang="en-US" altLang="zh-CN" sz="2800">
                <a:solidFill>
                  <a:srgbClr val="C00000"/>
                </a:solidFill>
                <a:latin typeface="Britannic Bold" pitchFamily="34" charset="0"/>
              </a:rPr>
              <a:t>F</a:t>
            </a:r>
            <a:endParaRPr lang="zh-CN" altLang="en-US" sz="2800">
              <a:solidFill>
                <a:srgbClr val="C00000"/>
              </a:solidFill>
              <a:latin typeface="Britannic Bold" pitchFamily="34" charset="0"/>
            </a:endParaRPr>
          </a:p>
        </p:txBody>
      </p:sp>
      <p:sp>
        <p:nvSpPr>
          <p:cNvPr id="15" name="TextBox 14"/>
          <p:cNvSpPr txBox="1">
            <a:spLocks noChangeArrowheads="1"/>
          </p:cNvSpPr>
          <p:nvPr/>
        </p:nvSpPr>
        <p:spPr bwMode="auto">
          <a:xfrm>
            <a:off x="501650" y="5453063"/>
            <a:ext cx="365125" cy="522287"/>
          </a:xfrm>
          <a:prstGeom prst="rect">
            <a:avLst/>
          </a:prstGeom>
          <a:noFill/>
          <a:ln w="9525">
            <a:noFill/>
            <a:miter lim="800000"/>
            <a:headEnd/>
            <a:tailEnd/>
          </a:ln>
        </p:spPr>
        <p:txBody>
          <a:bodyPr wrap="none">
            <a:spAutoFit/>
          </a:bodyPr>
          <a:lstStyle/>
          <a:p>
            <a:r>
              <a:rPr lang="en-US" altLang="zh-CN" sz="2800">
                <a:solidFill>
                  <a:srgbClr val="C00000"/>
                </a:solidFill>
                <a:latin typeface="Britannic Bold" pitchFamily="34" charset="0"/>
              </a:rPr>
              <a:t>F</a:t>
            </a:r>
            <a:endParaRPr lang="zh-CN" altLang="en-US" sz="2800">
              <a:solidFill>
                <a:srgbClr val="C00000"/>
              </a:solidFill>
              <a:latin typeface="Britannic Bold" pitchFamily="34" charset="0"/>
            </a:endParaRPr>
          </a:p>
        </p:txBody>
      </p:sp>
      <p:grpSp>
        <p:nvGrpSpPr>
          <p:cNvPr id="11273" name="组合 12"/>
          <p:cNvGrpSpPr>
            <a:grpSpLocks/>
          </p:cNvGrpSpPr>
          <p:nvPr/>
        </p:nvGrpSpPr>
        <p:grpSpPr bwMode="auto">
          <a:xfrm>
            <a:off x="-7938" y="9525"/>
            <a:ext cx="9294813" cy="1187450"/>
            <a:chOff x="-7938" y="9525"/>
            <a:chExt cx="9294846" cy="1187450"/>
          </a:xfrm>
        </p:grpSpPr>
        <p:sp>
          <p:nvSpPr>
            <p:cNvPr id="11275" name="矩形 12"/>
            <p:cNvSpPr>
              <a:spLocks noChangeArrowheads="1"/>
            </p:cNvSpPr>
            <p:nvPr/>
          </p:nvSpPr>
          <p:spPr bwMode="auto">
            <a:xfrm>
              <a:off x="5211796"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Listen and talk</a:t>
              </a:r>
              <a:endParaRPr lang="zh-CN" altLang="en-US" sz="2400" b="1">
                <a:solidFill>
                  <a:srgbClr val="0070C0"/>
                </a:solidFill>
                <a:latin typeface="Helvetica" pitchFamily="34" charset="0"/>
                <a:ea typeface="Helvetica Neue"/>
                <a:cs typeface="Helvetica Neue"/>
              </a:endParaRPr>
            </a:p>
          </p:txBody>
        </p:sp>
        <p:pic>
          <p:nvPicPr>
            <p:cNvPr id="11276" name="Picture 3"/>
            <p:cNvPicPr>
              <a:picLocks noChangeAspect="1" noChangeArrowheads="1"/>
            </p:cNvPicPr>
            <p:nvPr/>
          </p:nvPicPr>
          <p:blipFill>
            <a:blip r:embed="rId4"/>
            <a:srcRect/>
            <a:stretch>
              <a:fillRect/>
            </a:stretch>
          </p:blipFill>
          <p:spPr bwMode="auto">
            <a:xfrm>
              <a:off x="-7938" y="9525"/>
              <a:ext cx="4645026" cy="1187450"/>
            </a:xfrm>
            <a:prstGeom prst="rect">
              <a:avLst/>
            </a:prstGeom>
            <a:noFill/>
            <a:ln w="9525">
              <a:noFill/>
              <a:miter lim="800000"/>
              <a:headEnd/>
              <a:tailEnd/>
            </a:ln>
          </p:spPr>
        </p:pic>
        <p:sp>
          <p:nvSpPr>
            <p:cNvPr id="18" name="TextBox 17"/>
            <p:cNvSpPr txBox="1"/>
            <p:nvPr/>
          </p:nvSpPr>
          <p:spPr>
            <a:xfrm>
              <a:off x="666752" y="333375"/>
              <a:ext cx="3481400"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pic>
        <p:nvPicPr>
          <p:cNvPr id="16" name="Unit 2 Pre-reading activities.mp3">
            <a:hlinkClick r:id="" action="ppaction://media"/>
          </p:cNvPr>
          <p:cNvPicPr>
            <a:picLocks noRot="1" noChangeAspect="1"/>
          </p:cNvPicPr>
          <p:nvPr>
            <a:audioFile r:link="rId1"/>
          </p:nvPr>
        </p:nvPicPr>
        <p:blipFill>
          <a:blip r:embed="rId5"/>
          <a:srcRect/>
          <a:stretch>
            <a:fillRect/>
          </a:stretch>
        </p:blipFill>
        <p:spPr bwMode="auto">
          <a:xfrm>
            <a:off x="8120063" y="1690688"/>
            <a:ext cx="595312" cy="595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16"/>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 fill="hold"/>
                                        <p:tgtEl>
                                          <p:spTgt spid="16"/>
                                        </p:tgtEl>
                                      </p:cBhvr>
                                    </p:cmd>
                                  </p:childTnLst>
                                </p:cTn>
                              </p:par>
                            </p:childTnLst>
                          </p:cTn>
                        </p:par>
                      </p:childTnLst>
                    </p:cTn>
                  </p:par>
                </p:childTnLst>
              </p:cTn>
              <p:nextCondLst>
                <p:cond evt="onClick" delay="0">
                  <p:tgtEl>
                    <p:spTgt spid="16"/>
                  </p:tgtEl>
                </p:cond>
              </p:nextCondLst>
            </p:seq>
            <p:audio>
              <p:cMediaNode>
                <p:cTn id="33" fill="hold" display="0">
                  <p:stCondLst>
                    <p:cond delay="indefinite"/>
                  </p:stCondLst>
                  <p:endCondLst>
                    <p:cond evt="onPrev" delay="0">
                      <p:tgtEl>
                        <p:sldTgt/>
                      </p:tgtEl>
                    </p:cond>
                    <p:cond evt="onStopAudio" delay="0">
                      <p:tgtEl>
                        <p:sldTgt/>
                      </p:tgtEl>
                    </p:cond>
                  </p:endCondLst>
                </p:cTn>
                <p:tgtEl>
                  <p:spTgt spid="16"/>
                </p:tgtEl>
              </p:cMediaNode>
            </p:audio>
          </p:childTnLst>
        </p:cTn>
      </p:par>
    </p:tnLst>
    <p:bldLst>
      <p:bldP spid="9" grpId="0"/>
      <p:bldP spid="10" grpId="0"/>
      <p:bldP spid="12" grpId="0"/>
      <p:bldP spid="14"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5"/>
          <p:cNvPicPr>
            <a:picLocks noChangeAspect="1" noChangeArrowheads="1"/>
          </p:cNvPicPr>
          <p:nvPr/>
        </p:nvPicPr>
        <p:blipFill>
          <a:blip r:embed="rId3"/>
          <a:srcRect l="7698" t="13989"/>
          <a:stretch>
            <a:fillRect/>
          </a:stretch>
        </p:blipFill>
        <p:spPr bwMode="auto">
          <a:xfrm>
            <a:off x="860425" y="1285860"/>
            <a:ext cx="7708900" cy="5184775"/>
          </a:xfrm>
          <a:prstGeom prst="rect">
            <a:avLst/>
          </a:prstGeom>
          <a:noFill/>
          <a:ln w="9525">
            <a:noFill/>
            <a:miter lim="800000"/>
            <a:headEnd/>
            <a:tailEnd/>
          </a:ln>
        </p:spPr>
      </p:pic>
      <p:sp>
        <p:nvSpPr>
          <p:cNvPr id="84995" name="Text Box 23"/>
          <p:cNvSpPr txBox="1">
            <a:spLocks noChangeArrowheads="1"/>
          </p:cNvSpPr>
          <p:nvPr/>
        </p:nvSpPr>
        <p:spPr bwMode="auto">
          <a:xfrm>
            <a:off x="1357313" y="1928802"/>
            <a:ext cx="6715125" cy="3752850"/>
          </a:xfrm>
          <a:prstGeom prst="rect">
            <a:avLst/>
          </a:prstGeom>
          <a:noFill/>
          <a:ln w="9525">
            <a:noFill/>
            <a:miter lim="800000"/>
            <a:headEnd/>
            <a:tailEnd/>
          </a:ln>
        </p:spPr>
        <p:txBody>
          <a:bodyPr>
            <a:spAutoFit/>
          </a:bodyPr>
          <a:lstStyle/>
          <a:p>
            <a:pPr algn="just" eaLnBrk="0" hangingPunct="0">
              <a:lnSpc>
                <a:spcPts val="3200"/>
              </a:lnSpc>
            </a:pPr>
            <a:r>
              <a:rPr lang="en-US" altLang="zh-CN" sz="2400" b="1" dirty="0">
                <a:solidFill>
                  <a:srgbClr val="000000"/>
                </a:solidFill>
                <a:latin typeface="Helvetica" pitchFamily="34" charset="0"/>
                <a:ea typeface="楷体_GB2312" pitchFamily="49" charset="-122"/>
              </a:rPr>
              <a:t>Topic:</a:t>
            </a:r>
            <a:endParaRPr lang="zh-CN" altLang="en-US" sz="2400" b="1" dirty="0">
              <a:solidFill>
                <a:srgbClr val="000000"/>
              </a:solidFill>
              <a:latin typeface="Helvetica" pitchFamily="34" charset="0"/>
              <a:ea typeface="楷体_GB2312" pitchFamily="49" charset="-122"/>
            </a:endParaRPr>
          </a:p>
          <a:p>
            <a:pPr algn="just" eaLnBrk="0" hangingPunct="0">
              <a:lnSpc>
                <a:spcPts val="3200"/>
              </a:lnSpc>
            </a:pPr>
            <a:r>
              <a:rPr lang="en-US" altLang="zh-CN" sz="2400" dirty="0">
                <a:solidFill>
                  <a:srgbClr val="000000"/>
                </a:solidFill>
                <a:latin typeface="Helvetica" pitchFamily="34" charset="0"/>
                <a:ea typeface="楷体_GB2312" pitchFamily="49" charset="-122"/>
              </a:rPr>
              <a:t>Dad’s blessings</a:t>
            </a:r>
            <a:endParaRPr lang="zh-CN" altLang="en-US" sz="2400" dirty="0">
              <a:solidFill>
                <a:srgbClr val="000000"/>
              </a:solidFill>
              <a:latin typeface="Helvetica" pitchFamily="34" charset="0"/>
              <a:ea typeface="楷体_GB2312" pitchFamily="49" charset="-122"/>
            </a:endParaRPr>
          </a:p>
          <a:p>
            <a:pPr algn="just" eaLnBrk="0" hangingPunct="0">
              <a:lnSpc>
                <a:spcPts val="3200"/>
              </a:lnSpc>
            </a:pPr>
            <a:r>
              <a:rPr lang="en-US" altLang="zh-CN" sz="2400" b="1" dirty="0">
                <a:solidFill>
                  <a:srgbClr val="000000"/>
                </a:solidFill>
                <a:latin typeface="Helvetica" pitchFamily="34" charset="0"/>
                <a:ea typeface="楷体_GB2312" pitchFamily="49" charset="-122"/>
              </a:rPr>
              <a:t>Introduction:</a:t>
            </a:r>
            <a:endParaRPr lang="zh-CN" altLang="en-US" sz="2400" b="1" dirty="0">
              <a:solidFill>
                <a:srgbClr val="000000"/>
              </a:solidFill>
              <a:latin typeface="Helvetica" pitchFamily="34" charset="0"/>
              <a:ea typeface="楷体_GB2312" pitchFamily="49" charset="-122"/>
            </a:endParaRPr>
          </a:p>
          <a:p>
            <a:pPr algn="just" eaLnBrk="0" hangingPunct="0">
              <a:lnSpc>
                <a:spcPts val="3200"/>
              </a:lnSpc>
            </a:pPr>
            <a:r>
              <a:rPr lang="en-US" altLang="zh-CN" sz="2400" b="1" dirty="0">
                <a:solidFill>
                  <a:srgbClr val="000000"/>
                </a:solidFill>
                <a:latin typeface="Helvetica" pitchFamily="34" charset="0"/>
                <a:ea typeface="楷体_GB2312" pitchFamily="49" charset="-122"/>
              </a:rPr>
              <a:t>Thesis statement: </a:t>
            </a:r>
            <a:r>
              <a:rPr lang="en-US" altLang="zh-CN" sz="2400" dirty="0">
                <a:solidFill>
                  <a:srgbClr val="000000"/>
                </a:solidFill>
                <a:latin typeface="Helvetica" pitchFamily="34" charset="0"/>
                <a:ea typeface="楷体_GB2312" pitchFamily="49" charset="-122"/>
              </a:rPr>
              <a:t>We often misread people we truly care for in our life and may never again have a chance to make up for it.</a:t>
            </a:r>
            <a:endParaRPr lang="zh-CN" altLang="en-US" sz="2400" dirty="0">
              <a:solidFill>
                <a:srgbClr val="000000"/>
              </a:solidFill>
              <a:latin typeface="Helvetica" pitchFamily="34" charset="0"/>
              <a:ea typeface="楷体_GB2312" pitchFamily="49" charset="-122"/>
            </a:endParaRPr>
          </a:p>
          <a:p>
            <a:pPr algn="just" eaLnBrk="0" hangingPunct="0">
              <a:lnSpc>
                <a:spcPts val="3200"/>
              </a:lnSpc>
            </a:pPr>
            <a:r>
              <a:rPr lang="en-US" altLang="zh-CN" sz="2400" b="1" dirty="0">
                <a:solidFill>
                  <a:srgbClr val="000000"/>
                </a:solidFill>
                <a:latin typeface="Helvetica" pitchFamily="34" charset="0"/>
                <a:ea typeface="楷体_GB2312" pitchFamily="49" charset="-122"/>
              </a:rPr>
              <a:t>Exposition:</a:t>
            </a:r>
            <a:endParaRPr lang="zh-CN" altLang="en-US" sz="2400" b="1" dirty="0">
              <a:solidFill>
                <a:srgbClr val="000000"/>
              </a:solidFill>
              <a:latin typeface="Helvetica" pitchFamily="34" charset="0"/>
              <a:ea typeface="楷体_GB2312" pitchFamily="49" charset="-122"/>
            </a:endParaRPr>
          </a:p>
          <a:p>
            <a:pPr algn="just" eaLnBrk="0" hangingPunct="0">
              <a:lnSpc>
                <a:spcPts val="3200"/>
              </a:lnSpc>
            </a:pPr>
            <a:r>
              <a:rPr lang="en-US" altLang="zh-CN" sz="2400" b="1" i="1" dirty="0">
                <a:solidFill>
                  <a:srgbClr val="000000"/>
                </a:solidFill>
                <a:latin typeface="Helvetica" pitchFamily="34" charset="0"/>
                <a:ea typeface="楷体_GB2312" pitchFamily="49" charset="-122"/>
              </a:rPr>
              <a:t>Setting:</a:t>
            </a:r>
            <a:r>
              <a:rPr lang="en-US" altLang="zh-CN" sz="2400" dirty="0">
                <a:solidFill>
                  <a:srgbClr val="000000"/>
                </a:solidFill>
                <a:latin typeface="Helvetica" pitchFamily="34" charset="0"/>
                <a:ea typeface="楷体_GB2312" pitchFamily="49" charset="-122"/>
              </a:rPr>
              <a:t> Upon graduation, a young man was expecting his dad’s blessing.</a:t>
            </a:r>
            <a:endParaRPr lang="zh-CN" altLang="en-US" sz="2400" dirty="0">
              <a:solidFill>
                <a:srgbClr val="000000"/>
              </a:solidFill>
              <a:latin typeface="Helvetica" pitchFamily="34" charset="0"/>
              <a:ea typeface="楷体_GB2312" pitchFamily="49" charset="-122"/>
            </a:endParaRPr>
          </a:p>
        </p:txBody>
      </p:sp>
      <p:sp>
        <p:nvSpPr>
          <p:cNvPr id="8" name="右箭头 7">
            <a:hlinkClick r:id="" action="ppaction://hlinkshowjump?jump=nextslide"/>
          </p:cNvPr>
          <p:cNvSpPr/>
          <p:nvPr/>
        </p:nvSpPr>
        <p:spPr>
          <a:xfrm>
            <a:off x="5486444" y="600076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4998" name="组合 6"/>
          <p:cNvGrpSpPr>
            <a:grpSpLocks/>
          </p:cNvGrpSpPr>
          <p:nvPr/>
        </p:nvGrpSpPr>
        <p:grpSpPr bwMode="auto">
          <a:xfrm>
            <a:off x="0" y="3175"/>
            <a:ext cx="8637588" cy="1152525"/>
            <a:chOff x="319" y="-27383"/>
            <a:chExt cx="8637377" cy="1152127"/>
          </a:xfrm>
        </p:grpSpPr>
        <p:pic>
          <p:nvPicPr>
            <p:cNvPr id="84999"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5"/>
          <p:cNvPicPr>
            <a:picLocks noChangeAspect="1" noChangeArrowheads="1"/>
          </p:cNvPicPr>
          <p:nvPr/>
        </p:nvPicPr>
        <p:blipFill>
          <a:blip r:embed="rId3"/>
          <a:srcRect l="7698" t="13989"/>
          <a:stretch>
            <a:fillRect/>
          </a:stretch>
        </p:blipFill>
        <p:spPr bwMode="auto">
          <a:xfrm>
            <a:off x="860425" y="1163638"/>
            <a:ext cx="7974013" cy="5707062"/>
          </a:xfrm>
          <a:prstGeom prst="rect">
            <a:avLst/>
          </a:prstGeom>
          <a:noFill/>
          <a:ln w="9525">
            <a:noFill/>
            <a:miter lim="800000"/>
            <a:headEnd/>
            <a:tailEnd/>
          </a:ln>
        </p:spPr>
      </p:pic>
      <p:sp>
        <p:nvSpPr>
          <p:cNvPr id="12" name="Text Box 23"/>
          <p:cNvSpPr txBox="1">
            <a:spLocks noChangeArrowheads="1"/>
          </p:cNvSpPr>
          <p:nvPr/>
        </p:nvSpPr>
        <p:spPr bwMode="auto">
          <a:xfrm>
            <a:off x="1357313" y="1928813"/>
            <a:ext cx="6715125" cy="3786187"/>
          </a:xfrm>
          <a:prstGeom prst="rect">
            <a:avLst/>
          </a:prstGeom>
          <a:noFill/>
          <a:ln>
            <a:noFill/>
          </a:ln>
          <a:extLst/>
        </p:spPr>
        <p:txBody>
          <a:bodyPr>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fontAlgn="auto">
              <a:spcBef>
                <a:spcPts val="0"/>
              </a:spcBef>
              <a:spcAft>
                <a:spcPts val="0"/>
              </a:spcAft>
              <a:defRPr/>
            </a:pPr>
            <a:r>
              <a:rPr lang="en-US" sz="2400" i="1" dirty="0" smtClean="0">
                <a:latin typeface="Helvetica" pitchFamily="2" charset="0"/>
              </a:rPr>
              <a:t>Conflict:</a:t>
            </a:r>
            <a:r>
              <a:rPr lang="en-US" sz="2400" b="0" dirty="0" smtClean="0">
                <a:latin typeface="Helvetica" pitchFamily="2" charset="0"/>
              </a:rPr>
              <a:t> The father’s gift, a Bible with the young man’s name on it in gold, resulted in the young man’s storming out of the house on Graduation Day.</a:t>
            </a:r>
            <a:endParaRPr lang="zh-CN" altLang="en-US" sz="2400" b="0" dirty="0" smtClean="0">
              <a:latin typeface="Helvetica" pitchFamily="2" charset="0"/>
            </a:endParaRPr>
          </a:p>
          <a:p>
            <a:pPr algn="just" fontAlgn="auto">
              <a:spcBef>
                <a:spcPts val="0"/>
              </a:spcBef>
              <a:spcAft>
                <a:spcPts val="0"/>
              </a:spcAft>
              <a:defRPr/>
            </a:pPr>
            <a:r>
              <a:rPr lang="en-US" sz="2400" dirty="0" smtClean="0">
                <a:latin typeface="Helvetica" pitchFamily="2" charset="0"/>
              </a:rPr>
              <a:t>Development:</a:t>
            </a:r>
            <a:endParaRPr lang="zh-CN" altLang="en-US" sz="2400" dirty="0" smtClean="0">
              <a:latin typeface="Helvetica" pitchFamily="2" charset="0"/>
            </a:endParaRPr>
          </a:p>
          <a:p>
            <a:pPr algn="just" fontAlgn="auto">
              <a:spcBef>
                <a:spcPts val="0"/>
              </a:spcBef>
              <a:spcAft>
                <a:spcPts val="0"/>
              </a:spcAft>
              <a:defRPr/>
            </a:pPr>
            <a:r>
              <a:rPr lang="en-US" sz="2400" i="1" dirty="0" smtClean="0">
                <a:latin typeface="Helvetica" pitchFamily="2" charset="0"/>
              </a:rPr>
              <a:t>Rising action: </a:t>
            </a:r>
            <a:r>
              <a:rPr lang="en-US" sz="2400" b="0" dirty="0" smtClean="0">
                <a:latin typeface="Helvetica" pitchFamily="2" charset="0"/>
              </a:rPr>
              <a:t>Having become successful, the young man decided to pay a visit to his father.</a:t>
            </a:r>
            <a:endParaRPr lang="zh-CN" altLang="en-US" sz="2400" b="0" dirty="0" smtClean="0">
              <a:latin typeface="Helvetica" pitchFamily="2" charset="0"/>
            </a:endParaRPr>
          </a:p>
          <a:p>
            <a:pPr algn="just" fontAlgn="auto">
              <a:spcBef>
                <a:spcPts val="0"/>
              </a:spcBef>
              <a:spcAft>
                <a:spcPts val="0"/>
              </a:spcAft>
              <a:defRPr/>
            </a:pPr>
            <a:r>
              <a:rPr lang="en-US" sz="2400" i="1" dirty="0" smtClean="0">
                <a:latin typeface="Helvetica" pitchFamily="2" charset="0"/>
              </a:rPr>
              <a:t>Climax:</a:t>
            </a:r>
            <a:r>
              <a:rPr lang="en-US" sz="2400" b="0" dirty="0" smtClean="0">
                <a:latin typeface="Helvetica" pitchFamily="2" charset="0"/>
              </a:rPr>
              <a:t> When the young man made arrangements to visit his father, he was informed of his father’s death.</a:t>
            </a:r>
            <a:endParaRPr lang="zh-CN" altLang="en-US" sz="2400" b="0" dirty="0" smtClean="0">
              <a:solidFill>
                <a:schemeClr val="tx1"/>
              </a:solidFill>
              <a:latin typeface="Helvetica" pitchFamily="2" charset="0"/>
              <a:ea typeface="+mn-ea"/>
            </a:endParaRPr>
          </a:p>
        </p:txBody>
      </p:sp>
      <p:sp>
        <p:nvSpPr>
          <p:cNvPr id="6" name="右箭头 5">
            <a:hlinkClick r:id="" action="ppaction://hlinkshowjump?jump=nextslide"/>
          </p:cNvPr>
          <p:cNvSpPr/>
          <p:nvPr/>
        </p:nvSpPr>
        <p:spPr>
          <a:xfrm>
            <a:off x="5415006"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6022" name="组合 6"/>
          <p:cNvGrpSpPr>
            <a:grpSpLocks/>
          </p:cNvGrpSpPr>
          <p:nvPr/>
        </p:nvGrpSpPr>
        <p:grpSpPr bwMode="auto">
          <a:xfrm>
            <a:off x="0" y="3175"/>
            <a:ext cx="8637588" cy="1152525"/>
            <a:chOff x="319" y="-27383"/>
            <a:chExt cx="8637377" cy="1152127"/>
          </a:xfrm>
        </p:grpSpPr>
        <p:pic>
          <p:nvPicPr>
            <p:cNvPr id="86023"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9" name="TextBox 8">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0" name="矩形 9"/>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5"/>
          <p:cNvPicPr>
            <a:picLocks noChangeAspect="1" noChangeArrowheads="1"/>
          </p:cNvPicPr>
          <p:nvPr/>
        </p:nvPicPr>
        <p:blipFill>
          <a:blip r:embed="rId3"/>
          <a:srcRect l="7698" t="13989"/>
          <a:stretch>
            <a:fillRect/>
          </a:stretch>
        </p:blipFill>
        <p:spPr bwMode="auto">
          <a:xfrm>
            <a:off x="860425" y="1685925"/>
            <a:ext cx="7708900" cy="5184775"/>
          </a:xfrm>
          <a:prstGeom prst="rect">
            <a:avLst/>
          </a:prstGeom>
          <a:noFill/>
          <a:ln w="9525">
            <a:noFill/>
            <a:miter lim="800000"/>
            <a:headEnd/>
            <a:tailEnd/>
          </a:ln>
        </p:spPr>
      </p:pic>
      <p:sp>
        <p:nvSpPr>
          <p:cNvPr id="12" name="Text Box 23"/>
          <p:cNvSpPr txBox="1">
            <a:spLocks noChangeArrowheads="1"/>
          </p:cNvSpPr>
          <p:nvPr/>
        </p:nvSpPr>
        <p:spPr bwMode="auto">
          <a:xfrm>
            <a:off x="1428750" y="2443163"/>
            <a:ext cx="6429375" cy="3343275"/>
          </a:xfrm>
          <a:prstGeom prst="rect">
            <a:avLst/>
          </a:prstGeom>
          <a:noFill/>
          <a:ln>
            <a:noFill/>
          </a:ln>
          <a:extLst/>
        </p:spPr>
        <p:txBody>
          <a:bodyPr>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pPr algn="just" fontAlgn="auto">
              <a:lnSpc>
                <a:spcPts val="3200"/>
              </a:lnSpc>
              <a:spcBef>
                <a:spcPts val="0"/>
              </a:spcBef>
              <a:spcAft>
                <a:spcPts val="0"/>
              </a:spcAft>
              <a:defRPr/>
            </a:pPr>
            <a:r>
              <a:rPr lang="en-US" sz="2400" i="1" dirty="0" smtClean="0">
                <a:latin typeface="Helvetica" pitchFamily="2" charset="0"/>
              </a:rPr>
              <a:t>Falling action: </a:t>
            </a:r>
            <a:r>
              <a:rPr lang="en-US" sz="2400" b="0" dirty="0" smtClean="0">
                <a:latin typeface="Helvetica" pitchFamily="2" charset="0"/>
              </a:rPr>
              <a:t>When he arrived at his father’s house, sudden sadness and regret filled his heart.</a:t>
            </a:r>
            <a:endParaRPr lang="zh-CN" altLang="en-US" sz="2400" b="0" dirty="0" smtClean="0">
              <a:latin typeface="Helvetica" pitchFamily="2" charset="0"/>
            </a:endParaRPr>
          </a:p>
          <a:p>
            <a:pPr algn="just" fontAlgn="auto">
              <a:lnSpc>
                <a:spcPts val="3200"/>
              </a:lnSpc>
              <a:spcBef>
                <a:spcPts val="0"/>
              </a:spcBef>
              <a:spcAft>
                <a:spcPts val="0"/>
              </a:spcAft>
              <a:defRPr/>
            </a:pPr>
            <a:r>
              <a:rPr lang="en-US" sz="2400" dirty="0" smtClean="0">
                <a:latin typeface="Helvetica" pitchFamily="2" charset="0"/>
              </a:rPr>
              <a:t>Conclusion:</a:t>
            </a:r>
            <a:endParaRPr lang="zh-CN" altLang="en-US" sz="2400" dirty="0" smtClean="0">
              <a:latin typeface="Helvetica" pitchFamily="2" charset="0"/>
            </a:endParaRPr>
          </a:p>
          <a:p>
            <a:pPr algn="just" fontAlgn="auto">
              <a:lnSpc>
                <a:spcPts val="3200"/>
              </a:lnSpc>
              <a:spcBef>
                <a:spcPts val="0"/>
              </a:spcBef>
              <a:spcAft>
                <a:spcPts val="0"/>
              </a:spcAft>
              <a:defRPr/>
            </a:pPr>
            <a:r>
              <a:rPr lang="en-US" sz="2400" i="1" dirty="0" smtClean="0">
                <a:latin typeface="Helvetica" pitchFamily="2" charset="0"/>
              </a:rPr>
              <a:t>Resolution: </a:t>
            </a:r>
            <a:r>
              <a:rPr lang="en-US" sz="2400" b="0" dirty="0" smtClean="0">
                <a:latin typeface="Helvetica" pitchFamily="2" charset="0"/>
              </a:rPr>
              <a:t>The young man found the key for the sports car he once dreamed of in the still new Bible when searching through his father’s belongings. But his father was gone.</a:t>
            </a:r>
            <a:endParaRPr lang="zh-CN" altLang="en-US" sz="2400" b="0" dirty="0" smtClean="0">
              <a:solidFill>
                <a:schemeClr val="tx1"/>
              </a:solidFill>
              <a:latin typeface="Helvetica" pitchFamily="2" charset="0"/>
              <a:ea typeface="+mn-ea"/>
            </a:endParaRPr>
          </a:p>
        </p:txBody>
      </p:sp>
      <p:sp>
        <p:nvSpPr>
          <p:cNvPr id="8" name="右箭头 7">
            <a:hlinkClick r:id="" action="ppaction://hlinkshowjump?jump=nextslide"/>
          </p:cNvPr>
          <p:cNvSpPr/>
          <p:nvPr/>
        </p:nvSpPr>
        <p:spPr>
          <a:xfrm>
            <a:off x="5272130" y="600076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7046" name="组合 6"/>
          <p:cNvGrpSpPr>
            <a:grpSpLocks/>
          </p:cNvGrpSpPr>
          <p:nvPr/>
        </p:nvGrpSpPr>
        <p:grpSpPr bwMode="auto">
          <a:xfrm>
            <a:off x="0" y="3175"/>
            <a:ext cx="8637588" cy="1152525"/>
            <a:chOff x="319" y="-27383"/>
            <a:chExt cx="8637377" cy="1152127"/>
          </a:xfrm>
        </p:grpSpPr>
        <p:pic>
          <p:nvPicPr>
            <p:cNvPr id="87047"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571500" y="1571625"/>
            <a:ext cx="6286500" cy="4635500"/>
          </a:xfrm>
          <a:prstGeom prst="rect">
            <a:avLst/>
          </a:prstGeom>
          <a:noFill/>
        </p:spPr>
        <p:txBody>
          <a:bodyPr>
            <a:spAutoFit/>
          </a:bodyPr>
          <a:lstStyle/>
          <a:p>
            <a:pPr algn="just" fontAlgn="auto">
              <a:lnSpc>
                <a:spcPct val="120000"/>
              </a:lnSpc>
              <a:spcBef>
                <a:spcPts val="0"/>
              </a:spcBef>
              <a:spcAft>
                <a:spcPts val="0"/>
              </a:spcAft>
              <a:defRPr/>
            </a:pPr>
            <a:r>
              <a:rPr lang="en-US" altLang="zh-CN" sz="2600" b="1" dirty="0">
                <a:solidFill>
                  <a:schemeClr val="accent6">
                    <a:lumMod val="75000"/>
                  </a:schemeClr>
                </a:solidFill>
                <a:latin typeface="Helvetica" pitchFamily="34" charset="0"/>
                <a:ea typeface="华文楷体" pitchFamily="2" charset="-122"/>
                <a:cs typeface="Arial" pitchFamily="34" charset="0"/>
              </a:rPr>
              <a:t>Sample</a:t>
            </a:r>
            <a:r>
              <a:rPr lang="en-US" altLang="en-US" sz="2600" b="1" dirty="0">
                <a:solidFill>
                  <a:schemeClr val="accent6">
                    <a:lumMod val="75000"/>
                  </a:schemeClr>
                </a:solidFill>
                <a:latin typeface="Helvetica" pitchFamily="34" charset="0"/>
                <a:ea typeface="华文楷体" pitchFamily="2" charset="-122"/>
                <a:cs typeface="Arial" pitchFamily="34" charset="0"/>
              </a:rPr>
              <a:t>: </a:t>
            </a:r>
          </a:p>
          <a:p>
            <a:pPr algn="just" fontAlgn="auto">
              <a:spcBef>
                <a:spcPts val="0"/>
              </a:spcBef>
              <a:spcAft>
                <a:spcPts val="0"/>
              </a:spcAft>
              <a:defRPr/>
            </a:pPr>
            <a:r>
              <a:rPr lang="en-US" sz="2400" dirty="0">
                <a:latin typeface="Helvetica" pitchFamily="2" charset="0"/>
                <a:ea typeface="+mn-ea"/>
              </a:rPr>
              <a:t>      A young man was getting ready to graduate from college. For many months he had admired a beautiful sports car in a dealer’s showroom, and knowing his father could well afford it, he told him that was all he wanted.</a:t>
            </a:r>
            <a:endParaRPr lang="zh-CN" altLang="en-US" sz="2400" dirty="0">
              <a:latin typeface="Helvetica" pitchFamily="2" charset="0"/>
              <a:ea typeface="+mn-ea"/>
            </a:endParaRPr>
          </a:p>
          <a:p>
            <a:pPr algn="just" fontAlgn="auto">
              <a:spcBef>
                <a:spcPts val="0"/>
              </a:spcBef>
              <a:spcAft>
                <a:spcPts val="0"/>
              </a:spcAft>
              <a:defRPr/>
            </a:pPr>
            <a:r>
              <a:rPr lang="en-US" sz="2400" dirty="0">
                <a:latin typeface="Helvetica" pitchFamily="2" charset="0"/>
                <a:ea typeface="+mn-ea"/>
              </a:rPr>
              <a:t>      As Graduation Day approached, the young man awaited signs that his father had purchased the car.</a:t>
            </a:r>
            <a:r>
              <a:rPr lang="en-US" sz="2400" dirty="0">
                <a:latin typeface="+mn-lt"/>
                <a:ea typeface="+mn-ea"/>
              </a:rPr>
              <a:t> </a:t>
            </a:r>
            <a:r>
              <a:rPr lang="en-US" sz="2400" dirty="0">
                <a:latin typeface="Helvetica" pitchFamily="2" charset="0"/>
                <a:ea typeface="+mn-ea"/>
              </a:rPr>
              <a:t>Finally, on the morning of his graduation, his father called him into his private study.</a:t>
            </a:r>
            <a:endParaRPr lang="en-US" altLang="zh-CN" sz="2400" dirty="0">
              <a:latin typeface="Helvetica" pitchFamily="2" charset="0"/>
              <a:ea typeface="+mn-ea"/>
            </a:endParaRPr>
          </a:p>
        </p:txBody>
      </p:sp>
      <p:sp>
        <p:nvSpPr>
          <p:cNvPr id="8" name="右箭头 7">
            <a:hlinkClick r:id="" action="ppaction://hlinkshowjump?jump=nextslide"/>
          </p:cNvPr>
          <p:cNvSpPr/>
          <p:nvPr/>
        </p:nvSpPr>
        <p:spPr>
          <a:xfrm>
            <a:off x="5129254" y="600076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8070" name="组合 6"/>
          <p:cNvGrpSpPr>
            <a:grpSpLocks/>
          </p:cNvGrpSpPr>
          <p:nvPr/>
        </p:nvGrpSpPr>
        <p:grpSpPr bwMode="auto">
          <a:xfrm>
            <a:off x="0" y="3175"/>
            <a:ext cx="8637588" cy="1152525"/>
            <a:chOff x="319" y="-27383"/>
            <a:chExt cx="8637377" cy="1152127"/>
          </a:xfrm>
        </p:grpSpPr>
        <p:pic>
          <p:nvPicPr>
            <p:cNvPr id="88071"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428625" y="1717675"/>
            <a:ext cx="6731000" cy="4664075"/>
          </a:xfrm>
          <a:prstGeom prst="rect">
            <a:avLst/>
          </a:prstGeom>
          <a:noFill/>
        </p:spPr>
        <p:txBody>
          <a:bodyPr>
            <a:spAutoFit/>
          </a:bodyPr>
          <a:lstStyle/>
          <a:p>
            <a:pPr algn="just">
              <a:lnSpc>
                <a:spcPts val="3000"/>
              </a:lnSpc>
            </a:pPr>
            <a:r>
              <a:rPr lang="en-US" altLang="zh-CN" sz="2400">
                <a:latin typeface="Helvetica" pitchFamily="34" charset="0"/>
              </a:rPr>
              <a:t>His father told him how proud he was to have such a fine son, and told him how much he loved him. He handed his son a beautifully wrapped gift box. Curious, but somewhat disappointed, the young man opened the box and found a lovely, leather bound Bible, with the young man’s name on it in gold. Angrily, he raised his voice and said to his father, “With all your money, you give me a Bible?” and stormed out of the house, leaving the Bible behind.</a:t>
            </a:r>
            <a:endParaRPr lang="en-US" altLang="zh-CN" sz="2400" b="1">
              <a:solidFill>
                <a:srgbClr val="FF6600"/>
              </a:solidFill>
              <a:latin typeface="Helvetica" pitchFamily="34" charset="0"/>
            </a:endParaRPr>
          </a:p>
        </p:txBody>
      </p:sp>
      <p:sp>
        <p:nvSpPr>
          <p:cNvPr id="8" name="右箭头 7">
            <a:hlinkClick r:id="" action="ppaction://hlinkshowjump?jump=nextslide"/>
          </p:cNvPr>
          <p:cNvSpPr/>
          <p:nvPr/>
        </p:nvSpPr>
        <p:spPr>
          <a:xfrm>
            <a:off x="5072066" y="574817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89094" name="组合 6"/>
          <p:cNvGrpSpPr>
            <a:grpSpLocks/>
          </p:cNvGrpSpPr>
          <p:nvPr/>
        </p:nvGrpSpPr>
        <p:grpSpPr bwMode="auto">
          <a:xfrm>
            <a:off x="0" y="3175"/>
            <a:ext cx="8637588" cy="1152525"/>
            <a:chOff x="319" y="-27383"/>
            <a:chExt cx="8637377" cy="1152127"/>
          </a:xfrm>
        </p:grpSpPr>
        <p:pic>
          <p:nvPicPr>
            <p:cNvPr id="89095"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p:nvPr/>
        </p:nvSpPr>
        <p:spPr>
          <a:xfrm>
            <a:off x="500063" y="1590675"/>
            <a:ext cx="6500812" cy="4575175"/>
          </a:xfrm>
          <a:prstGeom prst="rect">
            <a:avLst/>
          </a:prstGeom>
          <a:noFill/>
        </p:spPr>
        <p:txBody>
          <a:bodyPr>
            <a:spAutoFit/>
          </a:bodyPr>
          <a:lstStyle/>
          <a:p>
            <a:pPr algn="just">
              <a:lnSpc>
                <a:spcPts val="3200"/>
              </a:lnSpc>
            </a:pPr>
            <a:r>
              <a:rPr lang="en-US" altLang="zh-CN" sz="2400">
                <a:latin typeface="Helvetica" pitchFamily="34" charset="0"/>
              </a:rPr>
              <a:t>Many years passed and the young man was very successful in business. He had a beautiful home and wonderful family. Realizing his father was very old, he thought perhaps he should go to him. He had not seen him since that Graduation Day. Before he could make arrangements, he received a telegram telling him his father had passed away, and willed all of his possessions to him. He needed to come home immediately and take care of things.</a:t>
            </a:r>
            <a:endParaRPr lang="en-US" altLang="zh-CN" sz="2400" b="1">
              <a:solidFill>
                <a:srgbClr val="FF6600"/>
              </a:solidFill>
              <a:latin typeface="Helvetica" pitchFamily="34" charset="0"/>
            </a:endParaRPr>
          </a:p>
        </p:txBody>
      </p:sp>
      <p:sp>
        <p:nvSpPr>
          <p:cNvPr id="8" name="右箭头 7">
            <a:hlinkClick r:id="" action="ppaction://hlinkshowjump?jump=nextslide"/>
          </p:cNvPr>
          <p:cNvSpPr/>
          <p:nvPr/>
        </p:nvSpPr>
        <p:spPr>
          <a:xfrm>
            <a:off x="5343568"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0118" name="组合 6"/>
          <p:cNvGrpSpPr>
            <a:grpSpLocks/>
          </p:cNvGrpSpPr>
          <p:nvPr/>
        </p:nvGrpSpPr>
        <p:grpSpPr bwMode="auto">
          <a:xfrm>
            <a:off x="0" y="3175"/>
            <a:ext cx="8637588" cy="1152525"/>
            <a:chOff x="319" y="-27383"/>
            <a:chExt cx="8637377" cy="1152127"/>
          </a:xfrm>
        </p:grpSpPr>
        <p:pic>
          <p:nvPicPr>
            <p:cNvPr id="90119"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a:srcRect/>
          <a:stretch>
            <a:fillRect/>
          </a:stretch>
        </p:blipFill>
        <p:spPr bwMode="auto">
          <a:xfrm>
            <a:off x="125413" y="928688"/>
            <a:ext cx="8947150" cy="5643562"/>
          </a:xfrm>
          <a:prstGeom prst="rect">
            <a:avLst/>
          </a:prstGeom>
          <a:noFill/>
          <a:ln w="9525">
            <a:noFill/>
            <a:miter lim="800000"/>
            <a:headEnd/>
            <a:tailEnd/>
          </a:ln>
        </p:spPr>
      </p:pic>
      <p:sp>
        <p:nvSpPr>
          <p:cNvPr id="18" name="TextBox 17"/>
          <p:cNvSpPr txBox="1">
            <a:spLocks noChangeArrowheads="1"/>
          </p:cNvSpPr>
          <p:nvPr/>
        </p:nvSpPr>
        <p:spPr bwMode="auto">
          <a:xfrm>
            <a:off x="642938" y="1428750"/>
            <a:ext cx="6286500" cy="4924425"/>
          </a:xfrm>
          <a:prstGeom prst="rect">
            <a:avLst/>
          </a:prstGeom>
          <a:noFill/>
          <a:ln w="9525">
            <a:noFill/>
            <a:miter lim="800000"/>
            <a:headEnd/>
            <a:tailEnd/>
          </a:ln>
        </p:spPr>
        <p:txBody>
          <a:bodyPr>
            <a:spAutoFit/>
          </a:bodyPr>
          <a:lstStyle/>
          <a:p>
            <a:pPr algn="just"/>
            <a:r>
              <a:rPr lang="en-US" altLang="zh-CN" sz="2400">
                <a:latin typeface="Helvetica" pitchFamily="34" charset="0"/>
              </a:rPr>
              <a:t>When he arrived at his father’s house, sudden sadness and regret filled his heart. He began to search through his father’s important papers and saw the still new Bible, just as he had left it years ago. With tears, he opened the Bible and began to turn the pages. And as he did, a car key dropped from the back of the Bible. It had a tag with the dealer’s name, the same dealer who had the sports car he had desired. On the tag was the date of his graduation, and the words “PAID IN FULL”.</a:t>
            </a:r>
            <a:endParaRPr lang="en-US" altLang="zh-CN" sz="2400" b="1">
              <a:solidFill>
                <a:srgbClr val="FF6600"/>
              </a:solidFill>
              <a:latin typeface="Helvetica" pitchFamily="34" charset="0"/>
            </a:endParaRPr>
          </a:p>
        </p:txBody>
      </p:sp>
      <p:grpSp>
        <p:nvGrpSpPr>
          <p:cNvPr id="91141" name="组合 5"/>
          <p:cNvGrpSpPr>
            <a:grpSpLocks/>
          </p:cNvGrpSpPr>
          <p:nvPr/>
        </p:nvGrpSpPr>
        <p:grpSpPr bwMode="auto">
          <a:xfrm>
            <a:off x="0" y="3175"/>
            <a:ext cx="8637588" cy="1152525"/>
            <a:chOff x="319" y="-27383"/>
            <a:chExt cx="8637377" cy="1152127"/>
          </a:xfrm>
        </p:grpSpPr>
        <p:pic>
          <p:nvPicPr>
            <p:cNvPr id="91142" name="Picture 2"/>
            <p:cNvPicPr>
              <a:picLocks noChangeAspect="1" noChangeArrowheads="1"/>
            </p:cNvPicPr>
            <p:nvPr/>
          </p:nvPicPr>
          <p:blipFill>
            <a:blip r:embed="rId4"/>
            <a:srcRect/>
            <a:stretch>
              <a:fillRect/>
            </a:stretch>
          </p:blipFill>
          <p:spPr bwMode="auto">
            <a:xfrm rot="10800000">
              <a:off x="319" y="-27383"/>
              <a:ext cx="3779912" cy="1152127"/>
            </a:xfrm>
            <a:prstGeom prst="rect">
              <a:avLst/>
            </a:prstGeom>
            <a:noFill/>
            <a:ln w="9525">
              <a:noFill/>
              <a:miter lim="800000"/>
              <a:headEnd/>
              <a:tailEnd/>
            </a:ln>
          </p:spPr>
        </p:pic>
        <p:sp>
          <p:nvSpPr>
            <p:cNvPr id="8" name="TextBox 7">
              <a:hlinkClick r:id="rId5"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9" name="矩形 8"/>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a:spAutoFit/>
          </a:bodyPr>
          <a:lstStyle/>
          <a:p>
            <a:pPr fontAlgn="auto">
              <a:spcBef>
                <a:spcPts val="0"/>
              </a:spcBef>
              <a:spcAft>
                <a:spcPts val="0"/>
              </a:spcAft>
              <a:defRPr/>
            </a:pPr>
            <a:r>
              <a:rPr lang="en-US" altLang="zh-CN" sz="2600" b="1" dirty="0">
                <a:latin typeface="Helvetica" pitchFamily="34" charset="0"/>
                <a:ea typeface="楷体_GB2312" pitchFamily="49" charset="-122"/>
              </a:rPr>
              <a:t>Writing practice</a:t>
            </a:r>
            <a:endParaRPr lang="zh-CN" altLang="en-US" sz="2600" b="1" dirty="0">
              <a:latin typeface="+mn-lt"/>
              <a:ea typeface="+mn-ea"/>
            </a:endParaRPr>
          </a:p>
        </p:txBody>
      </p:sp>
      <p:sp>
        <p:nvSpPr>
          <p:cNvPr id="25" name="Rectangle 1"/>
          <p:cNvSpPr>
            <a:spLocks noChangeArrowheads="1"/>
          </p:cNvSpPr>
          <p:nvPr/>
        </p:nvSpPr>
        <p:spPr bwMode="auto">
          <a:xfrm>
            <a:off x="428625" y="2894013"/>
            <a:ext cx="5295900" cy="23082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eaLnBrk="0" fontAlgn="auto" hangingPunct="0">
              <a:lnSpc>
                <a:spcPct val="150000"/>
              </a:lnSpc>
              <a:spcBef>
                <a:spcPts val="0"/>
              </a:spcBef>
              <a:spcAft>
                <a:spcPts val="0"/>
              </a:spcAft>
              <a:defRPr/>
            </a:pPr>
            <a:r>
              <a:rPr lang="en-US" altLang="zh-CN" sz="2400" b="1" dirty="0">
                <a:latin typeface="Helvetica" pitchFamily="34" charset="0"/>
                <a:ea typeface="Cambria Math" pitchFamily="18" charset="0"/>
                <a:cs typeface="Arial" pitchFamily="34" charset="0"/>
              </a:rPr>
              <a:t>Directions:  </a:t>
            </a:r>
            <a:r>
              <a:rPr lang="en-US" altLang="zh-CN" sz="2400" dirty="0">
                <a:latin typeface="Helvetica" pitchFamily="34" charset="0"/>
                <a:ea typeface="Cambria Math" pitchFamily="18" charset="0"/>
                <a:cs typeface="Arial" pitchFamily="34" charset="0"/>
              </a:rPr>
              <a:t>Write an essay of no less than 150 words on one of the following topics. One topic has an outline you can follow.</a:t>
            </a:r>
          </a:p>
        </p:txBody>
      </p:sp>
      <p:pic>
        <p:nvPicPr>
          <p:cNvPr id="92166"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2167" name="组合 6"/>
          <p:cNvGrpSpPr>
            <a:grpSpLocks/>
          </p:cNvGrpSpPr>
          <p:nvPr/>
        </p:nvGrpSpPr>
        <p:grpSpPr bwMode="auto">
          <a:xfrm>
            <a:off x="0" y="3175"/>
            <a:ext cx="8637588" cy="1152525"/>
            <a:chOff x="319" y="-27383"/>
            <a:chExt cx="8637377" cy="1152127"/>
          </a:xfrm>
        </p:grpSpPr>
        <p:pic>
          <p:nvPicPr>
            <p:cNvPr id="92169" name="Picture 2"/>
            <p:cNvPicPr>
              <a:picLocks noChangeAspect="1" noChangeArrowheads="1"/>
            </p:cNvPicPr>
            <p:nvPr/>
          </p:nvPicPr>
          <p:blipFill>
            <a:blip r:embed="rId5"/>
            <a:srcRect/>
            <a:stretch>
              <a:fillRect/>
            </a:stretch>
          </p:blipFill>
          <p:spPr bwMode="auto">
            <a:xfrm rot="10800000">
              <a:off x="319" y="-27383"/>
              <a:ext cx="3779912" cy="1152127"/>
            </a:xfrm>
            <a:prstGeom prst="rect">
              <a:avLst/>
            </a:prstGeom>
            <a:noFill/>
            <a:ln w="9525">
              <a:noFill/>
              <a:miter lim="800000"/>
              <a:headEnd/>
              <a:tailEnd/>
            </a:ln>
          </p:spPr>
        </p:pic>
        <p:sp>
          <p:nvSpPr>
            <p:cNvPr id="9" name="TextBox 8">
              <a:hlinkClick r:id="rId6"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0" name="矩形 9"/>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92168" name="Picture 2" descr="D:\已买图\物品\TWM1098134547_2000X3008.jpg"/>
          <p:cNvPicPr>
            <a:picLocks noChangeAspect="1" noChangeArrowheads="1"/>
          </p:cNvPicPr>
          <p:nvPr/>
        </p:nvPicPr>
        <p:blipFill>
          <a:blip r:embed="rId7"/>
          <a:srcRect/>
          <a:stretch>
            <a:fillRect/>
          </a:stretch>
        </p:blipFill>
        <p:spPr bwMode="auto">
          <a:xfrm>
            <a:off x="5438775" y="1285875"/>
            <a:ext cx="3705225"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p:cNvGraphicFramePr>
            <a:graphicFrameLocks noGrp="1"/>
          </p:cNvGraphicFramePr>
          <p:nvPr/>
        </p:nvGraphicFramePr>
        <p:xfrm>
          <a:off x="500063" y="1239838"/>
          <a:ext cx="8215312" cy="5141912"/>
        </p:xfrm>
        <a:graphic>
          <a:graphicData uri="http://schemas.openxmlformats.org/drawingml/2006/table">
            <a:tbl>
              <a:tblPr firstRow="1" bandRow="1">
                <a:tableStyleId>{16D9F66E-5EB9-4882-86FB-DCBF35E3C3E4}</a:tableStyleId>
              </a:tblPr>
              <a:tblGrid>
                <a:gridCol w="8215312"/>
              </a:tblGrid>
              <a:tr h="473864">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Helvetica" pitchFamily="2" charset="0"/>
                        </a:rPr>
                        <a:t>Topic: </a:t>
                      </a:r>
                      <a:r>
                        <a:rPr lang="en-US" sz="2400" b="0" dirty="0" smtClean="0">
                          <a:latin typeface="Helvetica" pitchFamily="2" charset="0"/>
                        </a:rPr>
                        <a:t>Slow down</a:t>
                      </a:r>
                      <a:endParaRPr lang="en-US" altLang="zh-CN" sz="2400" b="0" dirty="0" smtClean="0">
                        <a:latin typeface="Helvetica" pitchFamily="2" charset="0"/>
                      </a:endParaRPr>
                    </a:p>
                  </a:txBody>
                  <a:tcPr marL="91439" marR="91439" marT="51639" marB="51639"/>
                </a:tc>
              </a:tr>
              <a:tr h="738408">
                <a:tc>
                  <a:txBody>
                    <a:bodyPr/>
                    <a:lstStyle/>
                    <a:p>
                      <a:pPr marL="0" marR="0" indent="0" algn="just" defTabSz="914400" rtl="0" eaLnBrk="1" fontAlgn="auto" latinLnBrk="0" hangingPunct="1">
                        <a:lnSpc>
                          <a:spcPts val="2500"/>
                        </a:lnSpc>
                        <a:spcBef>
                          <a:spcPts val="0"/>
                        </a:spcBef>
                        <a:spcAft>
                          <a:spcPts val="0"/>
                        </a:spcAft>
                        <a:buClrTx/>
                        <a:buSzTx/>
                        <a:buFontTx/>
                        <a:buNone/>
                        <a:tabLst/>
                        <a:defRPr/>
                      </a:pPr>
                      <a:r>
                        <a:rPr lang="en-US" altLang="zh-CN" sz="2400" b="1" dirty="0" smtClean="0">
                          <a:latin typeface="Helvetica" pitchFamily="2" charset="0"/>
                        </a:rPr>
                        <a:t>Introduction: </a:t>
                      </a:r>
                      <a:r>
                        <a:rPr lang="en-US" sz="2400" dirty="0" smtClean="0">
                          <a:latin typeface="Helvetica" pitchFamily="2" charset="0"/>
                        </a:rPr>
                        <a:t>Thesis statement:</a:t>
                      </a:r>
                      <a:r>
                        <a:rPr lang="en-US" sz="2400" b="1" dirty="0" smtClean="0">
                          <a:latin typeface="Helvetica" pitchFamily="2" charset="0"/>
                        </a:rPr>
                        <a:t> </a:t>
                      </a:r>
                      <a:r>
                        <a:rPr lang="en-US" sz="2400" dirty="0" smtClean="0">
                          <a:latin typeface="Helvetica" pitchFamily="2" charset="0"/>
                        </a:rPr>
                        <a:t>We shouldn’t go through life so fast that we have little time to care for other people.</a:t>
                      </a:r>
                      <a:endParaRPr lang="en-US" altLang="zh-CN" sz="2400" dirty="0" smtClean="0">
                        <a:latin typeface="Helvetica" pitchFamily="2" charset="0"/>
                      </a:endParaRPr>
                    </a:p>
                  </a:txBody>
                  <a:tcPr marL="91439" marR="91439" marT="51639" marB="51639"/>
                </a:tc>
              </a:tr>
              <a:tr h="46911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dirty="0" smtClean="0">
                          <a:latin typeface="Helvetica" pitchFamily="2" charset="0"/>
                        </a:rPr>
                        <a:t>Exposition:</a:t>
                      </a:r>
                    </a:p>
                  </a:txBody>
                  <a:tcPr marL="91439" marR="91439" marT="51639" marB="51639"/>
                </a:tc>
              </a:tr>
              <a:tr h="1055973">
                <a:tc>
                  <a:txBody>
                    <a:bodyPr/>
                    <a:lstStyle/>
                    <a:p>
                      <a:pPr marL="0" marR="0" indent="0" algn="just" defTabSz="914400" rtl="0" eaLnBrk="1" fontAlgn="auto" latinLnBrk="0" hangingPunct="1">
                        <a:lnSpc>
                          <a:spcPts val="2500"/>
                        </a:lnSpc>
                        <a:spcBef>
                          <a:spcPts val="0"/>
                        </a:spcBef>
                        <a:spcAft>
                          <a:spcPts val="0"/>
                        </a:spcAft>
                        <a:buClrTx/>
                        <a:buSzTx/>
                        <a:buFontTx/>
                        <a:buNone/>
                        <a:tabLst/>
                        <a:defRPr/>
                      </a:pPr>
                      <a:r>
                        <a:rPr lang="en-US" sz="2400" b="1" i="1" dirty="0" smtClean="0">
                          <a:latin typeface="Helvetica" pitchFamily="2" charset="0"/>
                        </a:rPr>
                        <a:t>Setting: </a:t>
                      </a:r>
                      <a:r>
                        <a:rPr lang="en-US" sz="2400" dirty="0" smtClean="0">
                          <a:latin typeface="Helvetica" pitchFamily="2" charset="0"/>
                        </a:rPr>
                        <a:t>A young and successful executive was traveling down a neighborhood street, going a bit too fast in his new Jaguar (</a:t>
                      </a:r>
                      <a:r>
                        <a:rPr lang="zh-CN" altLang="en-US" sz="2400" dirty="0" smtClean="0">
                          <a:latin typeface="Helvetica" pitchFamily="2" charset="0"/>
                        </a:rPr>
                        <a:t>捷豹</a:t>
                      </a:r>
                      <a:r>
                        <a:rPr lang="en-US" altLang="zh-CN" sz="2400" dirty="0" smtClean="0">
                          <a:latin typeface="Helvetica" pitchFamily="2" charset="0"/>
                        </a:rPr>
                        <a:t>)</a:t>
                      </a:r>
                      <a:r>
                        <a:rPr lang="en-US" sz="2400" dirty="0" smtClean="0">
                          <a:latin typeface="Helvetica" pitchFamily="2" charset="0"/>
                        </a:rPr>
                        <a:t>.</a:t>
                      </a:r>
                    </a:p>
                  </a:txBody>
                  <a:tcPr marL="91439" marR="91439" marT="51639" marB="51639"/>
                </a:tc>
              </a:tr>
              <a:tr h="745228">
                <a:tc>
                  <a:txBody>
                    <a:bodyPr/>
                    <a:lstStyle/>
                    <a:p>
                      <a:pPr marL="0" marR="0" indent="0" algn="just" defTabSz="914400" rtl="0" eaLnBrk="1" fontAlgn="auto" latinLnBrk="0" hangingPunct="1">
                        <a:lnSpc>
                          <a:spcPts val="2500"/>
                        </a:lnSpc>
                        <a:spcBef>
                          <a:spcPts val="0"/>
                        </a:spcBef>
                        <a:spcAft>
                          <a:spcPts val="0"/>
                        </a:spcAft>
                        <a:buClrTx/>
                        <a:buSzTx/>
                        <a:buFontTx/>
                        <a:buNone/>
                        <a:tabLst/>
                        <a:defRPr/>
                      </a:pPr>
                      <a:r>
                        <a:rPr lang="en-US" sz="2400" b="1" i="1" dirty="0" smtClean="0">
                          <a:latin typeface="Helvetica" pitchFamily="2" charset="0"/>
                        </a:rPr>
                        <a:t>Conflict: </a:t>
                      </a:r>
                      <a:r>
                        <a:rPr lang="en-US" sz="2400" dirty="0" smtClean="0">
                          <a:latin typeface="Helvetica" pitchFamily="2" charset="0"/>
                        </a:rPr>
                        <a:t>A brick smashed into the car’s side door, and the angry executive grabbed a kid for smashing his car.</a:t>
                      </a:r>
                    </a:p>
                  </a:txBody>
                  <a:tcPr marL="91439" marR="91439" marT="51639" marB="51639"/>
                </a:tc>
              </a:tr>
              <a:tr h="50537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dirty="0" smtClean="0">
                          <a:latin typeface="Helvetica" pitchFamily="2" charset="0"/>
                        </a:rPr>
                        <a:t>Development:</a:t>
                      </a:r>
                      <a:endParaRPr lang="zh-CN" altLang="en-US" sz="2400" dirty="0" smtClean="0">
                        <a:latin typeface="Helvetica" pitchFamily="2" charset="0"/>
                      </a:endParaRPr>
                    </a:p>
                  </a:txBody>
                  <a:tcPr marL="91439" marR="91439" marT="51639" marB="51639"/>
                </a:tc>
              </a:tr>
              <a:tr h="1153948">
                <a:tc>
                  <a:txBody>
                    <a:bodyPr/>
                    <a:lstStyle/>
                    <a:p>
                      <a:pPr marL="0" marR="0" indent="0" algn="just" defTabSz="914400" rtl="0" eaLnBrk="1" fontAlgn="auto" latinLnBrk="0" hangingPunct="1">
                        <a:lnSpc>
                          <a:spcPts val="2500"/>
                        </a:lnSpc>
                        <a:spcBef>
                          <a:spcPts val="0"/>
                        </a:spcBef>
                        <a:spcAft>
                          <a:spcPts val="0"/>
                        </a:spcAft>
                        <a:buClrTx/>
                        <a:buSzTx/>
                        <a:buFontTx/>
                        <a:buNone/>
                        <a:tabLst/>
                        <a:defRPr/>
                      </a:pPr>
                      <a:r>
                        <a:rPr lang="en-US" sz="2400" b="1" i="1" dirty="0" smtClean="0">
                          <a:latin typeface="Helvetica" pitchFamily="2" charset="0"/>
                        </a:rPr>
                        <a:t>Rising action: </a:t>
                      </a:r>
                      <a:r>
                        <a:rPr lang="en-US" sz="2400" dirty="0" smtClean="0">
                          <a:latin typeface="Helvetica" pitchFamily="2" charset="0"/>
                        </a:rPr>
                        <a:t>The boy explained that he just needed his help because his brother fell out of the wheelchair, and he couldn’t lift him up by himself. </a:t>
                      </a:r>
                    </a:p>
                  </a:txBody>
                  <a:tcPr marL="91439" marR="91439" marT="51639" marB="51639"/>
                </a:tc>
              </a:tr>
            </a:tbl>
          </a:graphicData>
        </a:graphic>
      </p:graphicFrame>
      <p:sp>
        <p:nvSpPr>
          <p:cNvPr id="25" name="右箭头 24">
            <a:hlinkClick r:id="" action="ppaction://hlinkshowjump?jump=nextslide"/>
          </p:cNvPr>
          <p:cNvSpPr/>
          <p:nvPr/>
        </p:nvSpPr>
        <p:spPr>
          <a:xfrm>
            <a:off x="6129386" y="613851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3206" name="组合 5"/>
          <p:cNvGrpSpPr>
            <a:grpSpLocks/>
          </p:cNvGrpSpPr>
          <p:nvPr/>
        </p:nvGrpSpPr>
        <p:grpSpPr bwMode="auto">
          <a:xfrm>
            <a:off x="0" y="3175"/>
            <a:ext cx="8637588" cy="1152525"/>
            <a:chOff x="319" y="-27383"/>
            <a:chExt cx="8637377" cy="1152127"/>
          </a:xfrm>
        </p:grpSpPr>
        <p:pic>
          <p:nvPicPr>
            <p:cNvPr id="93207" name="Picture 2"/>
            <p:cNvPicPr>
              <a:picLocks noChangeAspect="1" noChangeArrowheads="1"/>
            </p:cNvPicPr>
            <p:nvPr/>
          </p:nvPicPr>
          <p:blipFill>
            <a:blip r:embed="rId3"/>
            <a:srcRect/>
            <a:stretch>
              <a:fillRect/>
            </a:stretch>
          </p:blipFill>
          <p:spPr bwMode="auto">
            <a:xfrm rot="10800000">
              <a:off x="319" y="-27383"/>
              <a:ext cx="3779912" cy="1152127"/>
            </a:xfrm>
            <a:prstGeom prst="rect">
              <a:avLst/>
            </a:prstGeom>
            <a:noFill/>
            <a:ln w="9525">
              <a:noFill/>
              <a:miter lim="800000"/>
              <a:headEnd/>
              <a:tailEnd/>
            </a:ln>
          </p:spPr>
        </p:pic>
        <p:sp>
          <p:nvSpPr>
            <p:cNvPr id="8" name="TextBox 7">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9" name="矩形 8"/>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00063" y="2000250"/>
          <a:ext cx="8215312" cy="4023160"/>
        </p:xfrm>
        <a:graphic>
          <a:graphicData uri="http://schemas.openxmlformats.org/drawingml/2006/table">
            <a:tbl>
              <a:tblPr firstRow="1" bandRow="1">
                <a:tableStyleId>{16D9F66E-5EB9-4882-86FB-DCBF35E3C3E4}</a:tableStyleId>
              </a:tblPr>
              <a:tblGrid>
                <a:gridCol w="8215312"/>
              </a:tblGrid>
              <a:tr h="82282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i="1" kern="1200" dirty="0" smtClean="0">
                          <a:solidFill>
                            <a:schemeClr val="dk1"/>
                          </a:solidFill>
                          <a:latin typeface="Helvetica" pitchFamily="2" charset="0"/>
                          <a:ea typeface="+mn-ea"/>
                          <a:cs typeface="+mn-cs"/>
                        </a:rPr>
                        <a:t>Climax: </a:t>
                      </a:r>
                      <a:r>
                        <a:rPr lang="en-US" sz="2400" b="0" kern="1200" dirty="0" smtClean="0">
                          <a:solidFill>
                            <a:schemeClr val="dk1"/>
                          </a:solidFill>
                          <a:latin typeface="Helvetica" pitchFamily="2" charset="0"/>
                          <a:ea typeface="+mn-ea"/>
                          <a:cs typeface="+mn-cs"/>
                        </a:rPr>
                        <a:t>Moved beyond words, the driver tried to swallow the rapidly swelling lump in his throat.</a:t>
                      </a:r>
                      <a:endParaRPr lang="en-US" altLang="zh-CN" sz="2400" b="0" dirty="0" smtClean="0">
                        <a:latin typeface="Helvetica" pitchFamily="2" charset="0"/>
                      </a:endParaRPr>
                    </a:p>
                  </a:txBody>
                  <a:tcPr marL="91439" marR="91439" marT="45695" marB="45695"/>
                </a:tc>
              </a:tr>
              <a:tr h="155425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i="1" kern="1200" dirty="0" smtClean="0">
                          <a:solidFill>
                            <a:schemeClr val="dk1"/>
                          </a:solidFill>
                          <a:latin typeface="Helvetica" pitchFamily="2" charset="0"/>
                          <a:ea typeface="+mn-ea"/>
                          <a:cs typeface="+mn-cs"/>
                        </a:rPr>
                        <a:t>Falling action: </a:t>
                      </a:r>
                      <a:r>
                        <a:rPr lang="en-US" sz="2400" kern="1200" dirty="0" smtClean="0">
                          <a:solidFill>
                            <a:schemeClr val="dk1"/>
                          </a:solidFill>
                          <a:latin typeface="Helvetica" pitchFamily="2" charset="0"/>
                          <a:ea typeface="+mn-ea"/>
                          <a:cs typeface="+mn-cs"/>
                        </a:rPr>
                        <a:t>The young man hurriedly helped lift the handicapped boy back into the wheelchair, then took out his fancy handkerchief and gently cleaned the boy’s fresh scrapes and cuts.</a:t>
                      </a:r>
                      <a:endParaRPr lang="en-US" altLang="zh-CN" sz="2400" dirty="0" smtClean="0">
                        <a:latin typeface="Helvetica" pitchFamily="2" charset="0"/>
                      </a:endParaRPr>
                    </a:p>
                  </a:txBody>
                  <a:tcPr marL="91439" marR="91439" marT="45695" marB="45695"/>
                </a:tc>
              </a:tr>
              <a:tr h="45710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latin typeface="Helvetica" pitchFamily="2" charset="0"/>
                          <a:ea typeface="+mn-ea"/>
                          <a:cs typeface="+mn-cs"/>
                        </a:rPr>
                        <a:t>Conclusion:</a:t>
                      </a:r>
                      <a:endParaRPr lang="en-US" sz="2400" b="1" dirty="0" smtClean="0">
                        <a:latin typeface="Helvetica" pitchFamily="2" charset="0"/>
                      </a:endParaRPr>
                    </a:p>
                  </a:txBody>
                  <a:tcPr marL="91439" marR="91439" marT="45695" marB="45695"/>
                </a:tc>
              </a:tr>
              <a:tr h="11885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b="1" i="1" kern="1200" dirty="0" smtClean="0">
                          <a:solidFill>
                            <a:schemeClr val="dk1"/>
                          </a:solidFill>
                          <a:latin typeface="Helvetica" pitchFamily="2" charset="0"/>
                          <a:ea typeface="+mn-ea"/>
                          <a:cs typeface="+mn-cs"/>
                        </a:rPr>
                        <a:t>Resolution: </a:t>
                      </a:r>
                      <a:r>
                        <a:rPr lang="en-US" sz="2400" kern="1200" dirty="0" smtClean="0">
                          <a:solidFill>
                            <a:schemeClr val="dk1"/>
                          </a:solidFill>
                          <a:latin typeface="Helvetica" pitchFamily="2" charset="0"/>
                          <a:ea typeface="+mn-ea"/>
                          <a:cs typeface="+mn-cs"/>
                        </a:rPr>
                        <a:t>The driver never bothered to repair the damaged side door and used it as a reminder of what he had learned from this experience.</a:t>
                      </a:r>
                      <a:endParaRPr lang="en-US" sz="2400" dirty="0" smtClean="0">
                        <a:latin typeface="Helvetica" pitchFamily="2" charset="0"/>
                      </a:endParaRPr>
                    </a:p>
                  </a:txBody>
                  <a:tcPr marL="91439" marR="91439" marT="45695" marB="45695"/>
                </a:tc>
              </a:tr>
            </a:tbl>
          </a:graphicData>
        </a:graphic>
      </p:graphicFrame>
      <p:grpSp>
        <p:nvGrpSpPr>
          <p:cNvPr id="94223" name="组合 4"/>
          <p:cNvGrpSpPr>
            <a:grpSpLocks/>
          </p:cNvGrpSpPr>
          <p:nvPr/>
        </p:nvGrpSpPr>
        <p:grpSpPr bwMode="auto">
          <a:xfrm>
            <a:off x="0" y="3175"/>
            <a:ext cx="8637588" cy="1152525"/>
            <a:chOff x="319" y="-27383"/>
            <a:chExt cx="8637377" cy="1152127"/>
          </a:xfrm>
        </p:grpSpPr>
        <p:pic>
          <p:nvPicPr>
            <p:cNvPr id="94224" name="Picture 2"/>
            <p:cNvPicPr>
              <a:picLocks noChangeAspect="1" noChangeArrowheads="1"/>
            </p:cNvPicPr>
            <p:nvPr/>
          </p:nvPicPr>
          <p:blipFill>
            <a:blip r:embed="rId2"/>
            <a:srcRect/>
            <a:stretch>
              <a:fillRect/>
            </a:stretch>
          </p:blipFill>
          <p:spPr bwMode="auto">
            <a:xfrm rot="10800000">
              <a:off x="319" y="-27383"/>
              <a:ext cx="3779912" cy="1152127"/>
            </a:xfrm>
            <a:prstGeom prst="rect">
              <a:avLst/>
            </a:prstGeom>
            <a:noFill/>
            <a:ln w="9525">
              <a:noFill/>
              <a:miter lim="800000"/>
              <a:headEnd/>
              <a:tailEnd/>
            </a:ln>
          </p:spPr>
        </p:pic>
        <p:sp>
          <p:nvSpPr>
            <p:cNvPr id="7" name="TextBox 6">
              <a:hlinkClick r:id="rId3"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8" name="矩形 7"/>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0"/>
          <p:cNvSpPr>
            <a:spLocks noChangeArrowheads="1"/>
          </p:cNvSpPr>
          <p:nvPr/>
        </p:nvSpPr>
        <p:spPr bwMode="auto">
          <a:xfrm>
            <a:off x="468313" y="1071563"/>
            <a:ext cx="8134350" cy="830262"/>
          </a:xfrm>
          <a:prstGeom prst="rect">
            <a:avLst/>
          </a:prstGeom>
          <a:noFill/>
          <a:ln w="9525">
            <a:noFill/>
            <a:miter lim="800000"/>
            <a:headEnd/>
            <a:tailEnd/>
          </a:ln>
        </p:spPr>
        <p:txBody>
          <a:bodyPr>
            <a:spAutoFit/>
          </a:bodyPr>
          <a:lstStyle/>
          <a:p>
            <a:pPr marL="360363" indent="-360363" algn="just"/>
            <a:r>
              <a:rPr lang="en-US" altLang="zh-CN" sz="2400" b="1">
                <a:latin typeface="Helvetica" pitchFamily="34" charset="0"/>
                <a:ea typeface="Helvetica Neue"/>
                <a:cs typeface="Helvetica Neue"/>
              </a:rPr>
              <a:t>2. Listen to the story again and answer the following questions.</a:t>
            </a:r>
            <a:endParaRPr lang="zh-CN" altLang="en-US" sz="2400" b="1">
              <a:latin typeface="Helvetica" pitchFamily="34" charset="0"/>
              <a:ea typeface="Helvetica Neue"/>
              <a:cs typeface="Helvetica Neue"/>
            </a:endParaRPr>
          </a:p>
        </p:txBody>
      </p:sp>
      <p:grpSp>
        <p:nvGrpSpPr>
          <p:cNvPr id="12291" name="组合 12"/>
          <p:cNvGrpSpPr>
            <a:grpSpLocks/>
          </p:cNvGrpSpPr>
          <p:nvPr/>
        </p:nvGrpSpPr>
        <p:grpSpPr bwMode="auto">
          <a:xfrm>
            <a:off x="-7938" y="9525"/>
            <a:ext cx="9297988" cy="1187450"/>
            <a:chOff x="-7938" y="9525"/>
            <a:chExt cx="9297992" cy="1187450"/>
          </a:xfrm>
        </p:grpSpPr>
        <p:sp>
          <p:nvSpPr>
            <p:cNvPr id="12306" name="矩形 12"/>
            <p:cNvSpPr>
              <a:spLocks noChangeArrowheads="1"/>
            </p:cNvSpPr>
            <p:nvPr/>
          </p:nvSpPr>
          <p:spPr bwMode="auto">
            <a:xfrm>
              <a:off x="5214942" y="427038"/>
              <a:ext cx="4075112" cy="572464"/>
            </a:xfrm>
            <a:prstGeom prst="rect">
              <a:avLst/>
            </a:prstGeom>
            <a:noFill/>
            <a:ln w="9525">
              <a:noFill/>
              <a:miter lim="800000"/>
              <a:headEnd/>
              <a:tailEnd/>
            </a:ln>
          </p:spPr>
          <p:txBody>
            <a:bodyPr>
              <a:spAutoFit/>
            </a:bodyPr>
            <a:lstStyle/>
            <a:p>
              <a:pPr algn="just">
                <a:lnSpc>
                  <a:spcPct val="130000"/>
                </a:lnSpc>
              </a:pPr>
              <a:r>
                <a:rPr lang="en-US" altLang="zh-CN" sz="2400" b="1">
                  <a:solidFill>
                    <a:srgbClr val="0070C0"/>
                  </a:solidFill>
                  <a:latin typeface="Helvetica" pitchFamily="34" charset="0"/>
                  <a:ea typeface="Helvetica Neue"/>
                  <a:cs typeface="Helvetica Neue"/>
                </a:rPr>
                <a:t>Listen and talk</a:t>
              </a:r>
              <a:endParaRPr lang="zh-CN" altLang="en-US" sz="2400" b="1">
                <a:solidFill>
                  <a:srgbClr val="0070C0"/>
                </a:solidFill>
                <a:latin typeface="Helvetica" pitchFamily="34" charset="0"/>
                <a:ea typeface="Helvetica Neue"/>
                <a:cs typeface="Helvetica Neue"/>
              </a:endParaRPr>
            </a:p>
          </p:txBody>
        </p:sp>
        <p:pic>
          <p:nvPicPr>
            <p:cNvPr id="12307" name="Picture 3"/>
            <p:cNvPicPr>
              <a:picLocks noChangeAspect="1" noChangeArrowheads="1"/>
            </p:cNvPicPr>
            <p:nvPr/>
          </p:nvPicPr>
          <p:blipFill>
            <a:blip r:embed="rId4"/>
            <a:srcRect/>
            <a:stretch>
              <a:fillRect/>
            </a:stretch>
          </p:blipFill>
          <p:spPr bwMode="auto">
            <a:xfrm>
              <a:off x="-7938" y="9525"/>
              <a:ext cx="4645026" cy="1187450"/>
            </a:xfrm>
            <a:prstGeom prst="rect">
              <a:avLst/>
            </a:prstGeom>
            <a:noFill/>
            <a:ln w="9525">
              <a:noFill/>
              <a:miter lim="800000"/>
              <a:headEnd/>
              <a:tailEnd/>
            </a:ln>
          </p:spPr>
        </p:pic>
        <p:sp>
          <p:nvSpPr>
            <p:cNvPr id="18" name="TextBox 17"/>
            <p:cNvSpPr txBox="1"/>
            <p:nvPr/>
          </p:nvSpPr>
          <p:spPr>
            <a:xfrm>
              <a:off x="666750" y="333375"/>
              <a:ext cx="3481389"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grpSp>
        <p:nvGrpSpPr>
          <p:cNvPr id="12292" name="组合 19"/>
          <p:cNvGrpSpPr>
            <a:grpSpLocks/>
          </p:cNvGrpSpPr>
          <p:nvPr/>
        </p:nvGrpSpPr>
        <p:grpSpPr bwMode="auto">
          <a:xfrm>
            <a:off x="766763" y="2165350"/>
            <a:ext cx="7589837" cy="4000500"/>
            <a:chOff x="767290" y="1643050"/>
            <a:chExt cx="7589002" cy="4000217"/>
          </a:xfrm>
        </p:grpSpPr>
        <p:sp>
          <p:nvSpPr>
            <p:cNvPr id="19"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dirty="0"/>
            </a:p>
          </p:txBody>
        </p:sp>
        <p:sp>
          <p:nvSpPr>
            <p:cNvPr id="12298" name="矩形 18"/>
            <p:cNvSpPr>
              <a:spLocks noChangeArrowheads="1"/>
            </p:cNvSpPr>
            <p:nvPr/>
          </p:nvSpPr>
          <p:spPr bwMode="auto">
            <a:xfrm>
              <a:off x="857224" y="2169375"/>
              <a:ext cx="7499068" cy="461632"/>
            </a:xfrm>
            <a:prstGeom prst="rect">
              <a:avLst/>
            </a:prstGeom>
            <a:noFill/>
            <a:ln w="9525">
              <a:noFill/>
              <a:miter lim="800000"/>
              <a:headEnd/>
              <a:tailEnd/>
            </a:ln>
          </p:spPr>
          <p:txBody>
            <a:bodyPr>
              <a:spAutoFit/>
            </a:bodyPr>
            <a:lstStyle/>
            <a:p>
              <a:pPr marL="273050" indent="-273050" eaLnBrk="0" hangingPunct="0"/>
              <a:r>
                <a:rPr lang="en-US" altLang="zh-CN" sz="2400">
                  <a:latin typeface="Helvetica" pitchFamily="34" charset="0"/>
                  <a:ea typeface="楷体_GB2312" pitchFamily="49" charset="-122"/>
                </a:rPr>
                <a:t>1. By whom is Jack’s problem solved? How?</a:t>
              </a:r>
            </a:p>
          </p:txBody>
        </p:sp>
        <p:sp>
          <p:nvSpPr>
            <p:cNvPr id="12299" name="矩形 13"/>
            <p:cNvSpPr>
              <a:spLocks noChangeArrowheads="1"/>
            </p:cNvSpPr>
            <p:nvPr/>
          </p:nvSpPr>
          <p:spPr bwMode="auto">
            <a:xfrm>
              <a:off x="857224" y="3955325"/>
              <a:ext cx="7358114" cy="830938"/>
            </a:xfrm>
            <a:prstGeom prst="rect">
              <a:avLst/>
            </a:prstGeom>
            <a:noFill/>
            <a:ln w="9525">
              <a:noFill/>
              <a:miter lim="800000"/>
              <a:headEnd/>
              <a:tailEnd/>
            </a:ln>
          </p:spPr>
          <p:txBody>
            <a:bodyPr>
              <a:spAutoFit/>
            </a:bodyPr>
            <a:lstStyle/>
            <a:p>
              <a:pPr marL="355600" indent="-355600" eaLnBrk="0" hangingPunct="0"/>
              <a:r>
                <a:rPr lang="en-US" altLang="zh-CN" sz="2400">
                  <a:latin typeface="Helvetica" pitchFamily="34" charset="0"/>
                  <a:ea typeface="楷体_GB2312" pitchFamily="49" charset="-122"/>
                </a:rPr>
                <a:t>2. Did you have a fear of something before? If so, how did you overcome it?</a:t>
              </a:r>
            </a:p>
          </p:txBody>
        </p:sp>
        <p:grpSp>
          <p:nvGrpSpPr>
            <p:cNvPr id="12300" name="组合 23"/>
            <p:cNvGrpSpPr>
              <a:grpSpLocks/>
            </p:cNvGrpSpPr>
            <p:nvPr/>
          </p:nvGrpSpPr>
          <p:grpSpPr bwMode="auto">
            <a:xfrm>
              <a:off x="6207489" y="4753462"/>
              <a:ext cx="936104" cy="747240"/>
              <a:chOff x="7143593" y="3645841"/>
              <a:chExt cx="936104" cy="747240"/>
            </a:xfrm>
          </p:grpSpPr>
          <p:pic>
            <p:nvPicPr>
              <p:cNvPr id="12304" name="Picture 7">
                <a:hlinkClick r:id="rId5" action="ppaction://hlinksldjump"/>
              </p:cNvPr>
              <p:cNvPicPr>
                <a:picLocks noChangeAspect="1" noChangeArrowheads="1"/>
              </p:cNvPicPr>
              <p:nvPr/>
            </p:nvPicPr>
            <p:blipFill>
              <a:blip r:embed="rId6"/>
              <a:srcRect/>
              <a:stretch>
                <a:fillRect/>
              </a:stretch>
            </p:blipFill>
            <p:spPr bwMode="auto">
              <a:xfrm>
                <a:off x="7143593" y="3645841"/>
                <a:ext cx="936104" cy="747240"/>
              </a:xfrm>
              <a:prstGeom prst="rect">
                <a:avLst/>
              </a:prstGeom>
              <a:noFill/>
              <a:ln w="9525">
                <a:noFill/>
                <a:miter lim="800000"/>
                <a:headEnd/>
                <a:tailEnd/>
              </a:ln>
            </p:spPr>
          </p:pic>
          <p:sp>
            <p:nvSpPr>
              <p:cNvPr id="27" name="TextBox 26">
                <a:hlinkClick r:id="rId7" action="ppaction://hlinksldjump"/>
              </p:cNvPr>
              <p:cNvSpPr txBox="1"/>
              <p:nvPr/>
            </p:nvSpPr>
            <p:spPr>
              <a:xfrm>
                <a:off x="7224111" y="3821322"/>
                <a:ext cx="665089" cy="400022"/>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nvGrpSpPr>
            <p:cNvPr id="12301" name="组合 29"/>
            <p:cNvGrpSpPr>
              <a:grpSpLocks/>
            </p:cNvGrpSpPr>
            <p:nvPr/>
          </p:nvGrpSpPr>
          <p:grpSpPr bwMode="auto">
            <a:xfrm>
              <a:off x="6143636" y="2896074"/>
              <a:ext cx="936104" cy="747240"/>
              <a:chOff x="6948264" y="2860023"/>
              <a:chExt cx="936104" cy="747240"/>
            </a:xfrm>
          </p:grpSpPr>
          <p:pic>
            <p:nvPicPr>
              <p:cNvPr id="12302" name="Picture 7">
                <a:hlinkClick r:id="rId5" action="ppaction://hlinksldjump"/>
              </p:cNvPr>
              <p:cNvPicPr>
                <a:picLocks noChangeAspect="1" noChangeArrowheads="1"/>
              </p:cNvPicPr>
              <p:nvPr/>
            </p:nvPicPr>
            <p:blipFill>
              <a:blip r:embed="rId6"/>
              <a:srcRect/>
              <a:stretch>
                <a:fillRect/>
              </a:stretch>
            </p:blipFill>
            <p:spPr bwMode="auto">
              <a:xfrm>
                <a:off x="6948264" y="2860023"/>
                <a:ext cx="936104" cy="747240"/>
              </a:xfrm>
              <a:prstGeom prst="rect">
                <a:avLst/>
              </a:prstGeom>
              <a:noFill/>
              <a:ln w="9525">
                <a:noFill/>
                <a:miter lim="800000"/>
                <a:headEnd/>
                <a:tailEnd/>
              </a:ln>
            </p:spPr>
          </p:pic>
          <p:sp>
            <p:nvSpPr>
              <p:cNvPr id="25" name="TextBox 24">
                <a:hlinkClick r:id="rId8" action="ppaction://hlinksldjump"/>
              </p:cNvPr>
              <p:cNvSpPr txBox="1"/>
              <p:nvPr/>
            </p:nvSpPr>
            <p:spPr>
              <a:xfrm>
                <a:off x="7029142" y="3032473"/>
                <a:ext cx="665089" cy="401610"/>
              </a:xfrm>
              <a:prstGeom prst="rect">
                <a:avLst/>
              </a:prstGeom>
              <a:noFill/>
            </p:spPr>
            <p:txBody>
              <a:bodyPr>
                <a:spAutoFit/>
              </a:bodyPr>
              <a:lstStyle/>
              <a:p>
                <a:pPr fontAlgn="auto">
                  <a:spcBef>
                    <a:spcPts val="0"/>
                  </a:spcBef>
                  <a:spcAft>
                    <a:spcPts val="0"/>
                  </a:spcAft>
                  <a:defRPr/>
                </a:pPr>
                <a:r>
                  <a:rPr lang="en-US" altLang="zh-CN" sz="2000" b="1" dirty="0">
                    <a:solidFill>
                      <a:srgbClr val="FF6600"/>
                    </a:solidFill>
                    <a:effectLst>
                      <a:outerShdw blurRad="38100" dist="38100" dir="2700000" algn="tl">
                        <a:srgbClr val="000000">
                          <a:alpha val="43137"/>
                        </a:srgbClr>
                      </a:outerShdw>
                    </a:effectLst>
                    <a:latin typeface="Tempus Sans ITC" pitchFamily="82" charset="0"/>
                    <a:ea typeface="+mn-ea"/>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a typeface="+mn-ea"/>
                </a:endParaRPr>
              </a:p>
            </p:txBody>
          </p:sp>
        </p:grpSp>
      </p:grpSp>
      <p:pic>
        <p:nvPicPr>
          <p:cNvPr id="20" name="Unit 2 Pre-reading activities.mp3">
            <a:hlinkClick r:id="" action="ppaction://media"/>
          </p:cNvPr>
          <p:cNvPicPr>
            <a:picLocks noRot="1" noChangeAspect="1"/>
          </p:cNvPicPr>
          <p:nvPr>
            <a:audioFile r:link="rId1"/>
          </p:nvPr>
        </p:nvPicPr>
        <p:blipFill>
          <a:blip r:embed="rId9"/>
          <a:srcRect/>
          <a:stretch>
            <a:fillRect/>
          </a:stretch>
        </p:blipFill>
        <p:spPr bwMode="auto">
          <a:xfrm>
            <a:off x="2559832" y="1393032"/>
            <a:ext cx="595312" cy="595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
                                        </p:tgtEl>
                                      </p:cBhvr>
                                    </p:cmd>
                                  </p:childTnLst>
                                </p:cTn>
                              </p:par>
                            </p:childTnLst>
                          </p:cTn>
                        </p:par>
                      </p:childTnLst>
                    </p:cTn>
                  </p:par>
                </p:childTnLst>
              </p:cTn>
              <p:nextCondLst>
                <p:cond evt="onClick" delay="0">
                  <p:tgtEl>
                    <p:spTgt spid="20"/>
                  </p:tgtEl>
                </p:cond>
              </p:nextCondLst>
            </p:seq>
            <p:audio>
              <p:cMediaNode>
                <p:cTn id="7" fill="hold" display="0">
                  <p:stCondLst>
                    <p:cond delay="indefinite"/>
                  </p:stCondLst>
                  <p:endCondLst>
                    <p:cond evt="onPrev" delay="0">
                      <p:tgtEl>
                        <p:sldTgt/>
                      </p:tgtEl>
                    </p:cond>
                    <p:cond evt="onStopAudio" delay="0">
                      <p:tgtEl>
                        <p:sldTgt/>
                      </p:tgtEl>
                    </p:cond>
                  </p:endCondLst>
                </p:cTn>
                <p:tgtEl>
                  <p:spTgt spid="20"/>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714479" y="1556792"/>
            <a:ext cx="6684983"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37" name="TextBox 13"/>
          <p:cNvSpPr txBox="1">
            <a:spLocks noChangeArrowheads="1"/>
          </p:cNvSpPr>
          <p:nvPr/>
        </p:nvSpPr>
        <p:spPr bwMode="auto">
          <a:xfrm>
            <a:off x="2000250" y="1928813"/>
            <a:ext cx="6399213" cy="2678112"/>
          </a:xfrm>
          <a:prstGeom prst="rect">
            <a:avLst/>
          </a:prstGeom>
          <a:noFill/>
          <a:ln w="9525">
            <a:noFill/>
            <a:miter lim="800000"/>
            <a:headEnd/>
            <a:tailEnd/>
          </a:ln>
        </p:spPr>
        <p:txBody>
          <a:bodyPr>
            <a:spAutoFit/>
          </a:bodyPr>
          <a:lstStyle/>
          <a:p>
            <a:pPr>
              <a:lnSpc>
                <a:spcPct val="150000"/>
              </a:lnSpc>
            </a:pPr>
            <a:r>
              <a:rPr lang="en-US" altLang="zh-CN" sz="2800" b="1">
                <a:solidFill>
                  <a:srgbClr val="FF6600"/>
                </a:solidFill>
                <a:latin typeface="Helvetica" pitchFamily="34" charset="0"/>
              </a:rPr>
              <a:t>More topics:</a:t>
            </a:r>
            <a:endParaRPr lang="en-US" altLang="zh-CN" sz="2800">
              <a:latin typeface="Helvetica" pitchFamily="34" charset="0"/>
            </a:endParaRPr>
          </a:p>
          <a:p>
            <a:pPr>
              <a:lnSpc>
                <a:spcPct val="150000"/>
              </a:lnSpc>
            </a:pPr>
            <a:r>
              <a:rPr lang="en-US" altLang="zh-CN" sz="2800">
                <a:latin typeface="Helvetica" pitchFamily="34" charset="0"/>
              </a:rPr>
              <a:t>• My biggest mistake</a:t>
            </a:r>
          </a:p>
          <a:p>
            <a:pPr>
              <a:lnSpc>
                <a:spcPct val="150000"/>
              </a:lnSpc>
            </a:pPr>
            <a:r>
              <a:rPr lang="en-US" altLang="zh-CN" sz="2800">
                <a:latin typeface="Helvetica" pitchFamily="34" charset="0"/>
              </a:rPr>
              <a:t>• An embarrassing experience</a:t>
            </a:r>
          </a:p>
          <a:p>
            <a:pPr algn="just">
              <a:lnSpc>
                <a:spcPct val="150000"/>
              </a:lnSpc>
            </a:pPr>
            <a:endParaRPr lang="en-US" altLang="zh-CN" sz="2800">
              <a:latin typeface="Helvetica" pitchFamily="34" charset="0"/>
            </a:endParaRPr>
          </a:p>
        </p:txBody>
      </p:sp>
      <p:grpSp>
        <p:nvGrpSpPr>
          <p:cNvPr id="95239" name="组合 6"/>
          <p:cNvGrpSpPr>
            <a:grpSpLocks/>
          </p:cNvGrpSpPr>
          <p:nvPr/>
        </p:nvGrpSpPr>
        <p:grpSpPr bwMode="auto">
          <a:xfrm>
            <a:off x="0" y="3175"/>
            <a:ext cx="8637588" cy="1152525"/>
            <a:chOff x="319" y="-27383"/>
            <a:chExt cx="8637377" cy="1152127"/>
          </a:xfrm>
        </p:grpSpPr>
        <p:pic>
          <p:nvPicPr>
            <p:cNvPr id="95241" name="Picture 2"/>
            <p:cNvPicPr>
              <a:picLocks noChangeAspect="1" noChangeArrowheads="1"/>
            </p:cNvPicPr>
            <p:nvPr/>
          </p:nvPicPr>
          <p:blipFill>
            <a:blip r:embed="rId3"/>
            <a:srcRect/>
            <a:stretch>
              <a:fillRect/>
            </a:stretch>
          </p:blipFill>
          <p:spPr bwMode="auto">
            <a:xfrm rot="10800000">
              <a:off x="319" y="-27383"/>
              <a:ext cx="3779912" cy="1152127"/>
            </a:xfrm>
            <a:prstGeom prst="rect">
              <a:avLst/>
            </a:prstGeom>
            <a:noFill/>
            <a:ln w="9525">
              <a:noFill/>
              <a:miter lim="800000"/>
              <a:headEnd/>
              <a:tailEnd/>
            </a:ln>
          </p:spPr>
        </p:pic>
        <p:sp>
          <p:nvSpPr>
            <p:cNvPr id="10" name="TextBox 9">
              <a:hlinkClick r:id="rId4" action="ppaction://hlinksldjump"/>
            </p:cNvPr>
            <p:cNvSpPr txBox="1"/>
            <p:nvPr/>
          </p:nvSpPr>
          <p:spPr>
            <a:xfrm>
              <a:off x="200339" y="472507"/>
              <a:ext cx="3481303" cy="431651"/>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11" name="矩形 10"/>
            <p:cNvSpPr/>
            <p:nvPr/>
          </p:nvSpPr>
          <p:spPr>
            <a:xfrm>
              <a:off x="3780065" y="593116"/>
              <a:ext cx="4857631" cy="461802"/>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Essay writing</a:t>
              </a:r>
            </a:p>
          </p:txBody>
        </p:sp>
      </p:grpSp>
      <p:pic>
        <p:nvPicPr>
          <p:cNvPr id="95240" name="Picture 2"/>
          <p:cNvPicPr>
            <a:picLocks noChangeAspect="1" noChangeArrowheads="1"/>
          </p:cNvPicPr>
          <p:nvPr/>
        </p:nvPicPr>
        <p:blipFill>
          <a:blip r:embed="rId5"/>
          <a:srcRect/>
          <a:stretch>
            <a:fillRect/>
          </a:stretch>
        </p:blipFill>
        <p:spPr bwMode="auto">
          <a:xfrm>
            <a:off x="0" y="5876925"/>
            <a:ext cx="4208463" cy="957263"/>
          </a:xfrm>
          <a:prstGeom prst="rect">
            <a:avLst/>
          </a:prstGeom>
          <a:noFill/>
          <a:ln w="9525">
            <a:noFill/>
            <a:miter lim="800000"/>
            <a:headEnd/>
            <a:tailEnd/>
          </a:ln>
        </p:spPr>
      </p:pic>
      <p:pic>
        <p:nvPicPr>
          <p:cNvPr id="12" name="Picture 4">
            <a:hlinkClick r:id="rId6" action="ppaction://hlinksldjump"/>
          </p:cNvPr>
          <p:cNvPicPr>
            <a:picLocks noChangeAspect="1" noChangeArrowheads="1"/>
          </p:cNvPicPr>
          <p:nvPr/>
        </p:nvPicPr>
        <p:blipFill>
          <a:blip r:embed="rId7">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42875" y="3397250"/>
            <a:ext cx="5429250" cy="153193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457200" indent="-457200" eaLnBrk="0" hangingPunct="0">
              <a:lnSpc>
                <a:spcPct val="120000"/>
              </a:lnSpc>
            </a:pPr>
            <a:r>
              <a:rPr lang="en-US" altLang="zh-CN" sz="2600">
                <a:solidFill>
                  <a:srgbClr val="FF6600"/>
                </a:solidFill>
                <a:latin typeface="Helvetica" pitchFamily="34" charset="0"/>
                <a:cs typeface="Times New Roman" pitchFamily="18" charset="0"/>
              </a:rPr>
              <a:t>        </a:t>
            </a:r>
            <a:r>
              <a:rPr lang="en-US" altLang="zh-CN" sz="2600" b="1">
                <a:solidFill>
                  <a:srgbClr val="FF6600"/>
                </a:solidFill>
                <a:latin typeface="Helvetica" pitchFamily="34" charset="0"/>
                <a:cs typeface="Times New Roman" pitchFamily="18" charset="0"/>
              </a:rPr>
              <a:t>Suppose, as an eye-witness, you are expected to write a report to the police.</a:t>
            </a:r>
            <a:endParaRPr lang="en-US" altLang="zh-CN" sz="2600" b="1">
              <a:solidFill>
                <a:srgbClr val="FF6600"/>
              </a:solidFill>
              <a:latin typeface="Helvetica" pitchFamily="34" charset="0"/>
            </a:endParaRPr>
          </a:p>
        </p:txBody>
      </p:sp>
      <p:sp>
        <p:nvSpPr>
          <p:cNvPr id="9" name="Rectangle 1"/>
          <p:cNvSpPr>
            <a:spLocks noChangeArrowheads="1"/>
          </p:cNvSpPr>
          <p:nvPr/>
        </p:nvSpPr>
        <p:spPr bwMode="auto">
          <a:xfrm>
            <a:off x="-71438" y="2000250"/>
            <a:ext cx="6303963" cy="5842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indent="501650" algn="just" eaLnBrk="0" fontAlgn="auto" hangingPunct="0">
              <a:spcBef>
                <a:spcPts val="0"/>
              </a:spcBef>
              <a:spcAft>
                <a:spcPts val="0"/>
              </a:spcAft>
              <a:defRPr/>
            </a:pPr>
            <a:r>
              <a:rPr kumimoji="1" lang="en-US" altLang="zh-CN" sz="3200" b="1" i="1" dirty="0">
                <a:solidFill>
                  <a:srgbClr val="C00000"/>
                </a:solidFill>
                <a:latin typeface="华文彩云" pitchFamily="2" charset="-122"/>
                <a:ea typeface="华文彩云" pitchFamily="2" charset="-122"/>
              </a:rPr>
              <a:t>M</a:t>
            </a:r>
            <a:r>
              <a:rPr kumimoji="1" lang="en-US" altLang="zh-CN" sz="2800" b="1" i="1" dirty="0">
                <a:latin typeface="+mn-lt"/>
                <a:ea typeface="+mn-ea"/>
              </a:rPr>
              <a:t>ake a speech on the following topic.</a:t>
            </a:r>
            <a:r>
              <a:rPr lang="en-US" altLang="zh-CN" sz="2800" b="1" i="1" dirty="0">
                <a:solidFill>
                  <a:srgbClr val="0070C0"/>
                </a:solidFill>
                <a:latin typeface="+mn-lt"/>
              </a:rPr>
              <a:t> </a:t>
            </a:r>
          </a:p>
        </p:txBody>
      </p:sp>
      <p:pic>
        <p:nvPicPr>
          <p:cNvPr id="96260"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6261" name="组合 6"/>
          <p:cNvGrpSpPr>
            <a:grpSpLocks/>
          </p:cNvGrpSpPr>
          <p:nvPr/>
        </p:nvGrpSpPr>
        <p:grpSpPr bwMode="auto">
          <a:xfrm>
            <a:off x="0" y="-26988"/>
            <a:ext cx="8964613" cy="1152526"/>
            <a:chOff x="318" y="-27383"/>
            <a:chExt cx="8964170" cy="1152127"/>
          </a:xfrm>
        </p:grpSpPr>
        <p:pic>
          <p:nvPicPr>
            <p:cNvPr id="96263" name="Picture 2"/>
            <p:cNvPicPr>
              <a:picLocks noChangeAspect="1" noChangeArrowheads="1"/>
            </p:cNvPicPr>
            <p:nvPr/>
          </p:nvPicPr>
          <p:blipFill>
            <a:blip r:embed="rId5"/>
            <a:srcRect/>
            <a:stretch>
              <a:fillRect/>
            </a:stretch>
          </p:blipFill>
          <p:spPr bwMode="auto">
            <a:xfrm rot="10800000">
              <a:off x="318" y="-27383"/>
              <a:ext cx="4143053" cy="1152127"/>
            </a:xfrm>
            <a:prstGeom prst="rect">
              <a:avLst/>
            </a:prstGeom>
            <a:noFill/>
            <a:ln w="9525">
              <a:noFill/>
              <a:miter lim="800000"/>
              <a:headEnd/>
              <a:tailEnd/>
            </a:ln>
          </p:spPr>
        </p:pic>
        <p:sp>
          <p:nvSpPr>
            <p:cNvPr id="10" name="TextBox 9">
              <a:hlinkClick r:id="rId6"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11" name="矩形 10"/>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pic>
        <p:nvPicPr>
          <p:cNvPr id="96262" name="Picture 10" descr="D:\已买图\物品\8020757813_S.jpg"/>
          <p:cNvPicPr>
            <a:picLocks noChangeAspect="1" noChangeArrowheads="1"/>
          </p:cNvPicPr>
          <p:nvPr/>
        </p:nvPicPr>
        <p:blipFill>
          <a:blip r:embed="rId7"/>
          <a:srcRect/>
          <a:stretch>
            <a:fillRect/>
          </a:stretch>
        </p:blipFill>
        <p:spPr bwMode="auto">
          <a:xfrm>
            <a:off x="5716588" y="4572000"/>
            <a:ext cx="3427412" cy="228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323975"/>
            <a:ext cx="6965950"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Helvetica"/>
                <a:ea typeface="+mn-ea"/>
              </a:rPr>
              <a:t>You can follow the outline given below.</a:t>
            </a:r>
            <a:endParaRPr lang="zh-CN" altLang="en-US" sz="2600" b="1" i="1" kern="0" dirty="0">
              <a:solidFill>
                <a:schemeClr val="accent6">
                  <a:lumMod val="50000"/>
                </a:schemeClr>
              </a:solidFill>
              <a:latin typeface="Helvetica"/>
              <a:ea typeface="+mn-ea"/>
            </a:endParaRPr>
          </a:p>
        </p:txBody>
      </p:sp>
      <p:sp>
        <p:nvSpPr>
          <p:cNvPr id="22" name="矩形 21"/>
          <p:cNvSpPr>
            <a:spLocks noChangeArrowheads="1"/>
          </p:cNvSpPr>
          <p:nvPr/>
        </p:nvSpPr>
        <p:spPr bwMode="auto">
          <a:xfrm>
            <a:off x="714375" y="2428875"/>
            <a:ext cx="7108825" cy="3416300"/>
          </a:xfrm>
          <a:prstGeom prst="rect">
            <a:avLst/>
          </a:prstGeom>
          <a:noFill/>
          <a:ln w="9525">
            <a:noFill/>
            <a:miter lim="800000"/>
            <a:headEnd/>
            <a:tailEnd/>
          </a:ln>
        </p:spPr>
        <p:txBody>
          <a:bodyPr>
            <a:spAutoFit/>
          </a:bodyPr>
          <a:lstStyle/>
          <a:p>
            <a:pPr>
              <a:lnSpc>
                <a:spcPct val="150000"/>
              </a:lnSpc>
            </a:pPr>
            <a:r>
              <a:rPr lang="en-US" altLang="zh-CN" sz="2400" b="1">
                <a:solidFill>
                  <a:srgbClr val="FF6600"/>
                </a:solidFill>
                <a:latin typeface="Helvetica" pitchFamily="34" charset="0"/>
              </a:rPr>
              <a:t>Part I. Exposition:</a:t>
            </a:r>
            <a:endParaRPr lang="zh-CN" altLang="en-US" sz="2400" b="1">
              <a:solidFill>
                <a:srgbClr val="FF6600"/>
              </a:solidFill>
              <a:latin typeface="Helvetica" pitchFamily="34" charset="0"/>
            </a:endParaRPr>
          </a:p>
          <a:p>
            <a:pPr>
              <a:lnSpc>
                <a:spcPct val="150000"/>
              </a:lnSpc>
            </a:pPr>
            <a:r>
              <a:rPr lang="en-US" altLang="zh-CN" sz="2400" b="1">
                <a:latin typeface="Helvetica" pitchFamily="34" charset="0"/>
              </a:rPr>
              <a:t> You may include the following points:</a:t>
            </a:r>
            <a:endParaRPr lang="zh-CN" altLang="en-US" sz="2400">
              <a:latin typeface="Helvetica" pitchFamily="34" charset="0"/>
            </a:endParaRPr>
          </a:p>
          <a:p>
            <a:pPr>
              <a:lnSpc>
                <a:spcPct val="150000"/>
              </a:lnSpc>
            </a:pPr>
            <a:r>
              <a:rPr lang="en-US" altLang="zh-CN" sz="2400">
                <a:latin typeface="Helvetica" pitchFamily="34" charset="0"/>
              </a:rPr>
              <a:t> 1. Main character (type of cars).</a:t>
            </a:r>
            <a:endParaRPr lang="zh-CN" altLang="en-US" sz="2400">
              <a:latin typeface="Helvetica" pitchFamily="34" charset="0"/>
            </a:endParaRPr>
          </a:p>
          <a:p>
            <a:pPr>
              <a:lnSpc>
                <a:spcPct val="150000"/>
              </a:lnSpc>
            </a:pPr>
            <a:r>
              <a:rPr lang="en-US" altLang="zh-CN" sz="2400">
                <a:latin typeface="Helvetica" pitchFamily="34" charset="0"/>
              </a:rPr>
              <a:t> 2. Time (exact time of the accident).</a:t>
            </a:r>
            <a:endParaRPr lang="zh-CN" altLang="en-US" sz="2400">
              <a:latin typeface="Helvetica" pitchFamily="34" charset="0"/>
            </a:endParaRPr>
          </a:p>
          <a:p>
            <a:pPr>
              <a:lnSpc>
                <a:spcPct val="150000"/>
              </a:lnSpc>
            </a:pPr>
            <a:r>
              <a:rPr lang="en-US" altLang="zh-CN" sz="2400">
                <a:latin typeface="Helvetica" pitchFamily="34" charset="0"/>
              </a:rPr>
              <a:t> 3. Place (exact place of the accident).</a:t>
            </a:r>
            <a:endParaRPr lang="zh-CN" altLang="en-US" sz="2400">
              <a:latin typeface="Helvetica" pitchFamily="34" charset="0"/>
            </a:endParaRPr>
          </a:p>
          <a:p>
            <a:pPr>
              <a:lnSpc>
                <a:spcPct val="150000"/>
              </a:lnSpc>
            </a:pPr>
            <a:r>
              <a:rPr lang="en-US" altLang="zh-CN" sz="2400">
                <a:latin typeface="Helvetica" pitchFamily="34" charset="0"/>
              </a:rPr>
              <a:t> 4. Your position.</a:t>
            </a:r>
            <a:endParaRPr lang="zh-CN" altLang="en-US" sz="2400">
              <a:latin typeface="Helvetica" pitchFamily="34" charset="0"/>
            </a:endParaRPr>
          </a:p>
        </p:txBody>
      </p:sp>
      <p:sp>
        <p:nvSpPr>
          <p:cNvPr id="18" name="圆角矩形 1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右箭头 22">
            <a:hlinkClick r:id="" action="ppaction://hlinkshowjump?jump=nextslide"/>
          </p:cNvPr>
          <p:cNvSpPr/>
          <p:nvPr/>
        </p:nvSpPr>
        <p:spPr>
          <a:xfrm>
            <a:off x="6039151"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7289" name="组合 6"/>
          <p:cNvGrpSpPr>
            <a:grpSpLocks/>
          </p:cNvGrpSpPr>
          <p:nvPr/>
        </p:nvGrpSpPr>
        <p:grpSpPr bwMode="auto">
          <a:xfrm>
            <a:off x="0" y="-26988"/>
            <a:ext cx="8964613" cy="1152526"/>
            <a:chOff x="318" y="-27383"/>
            <a:chExt cx="8964170" cy="1152127"/>
          </a:xfrm>
        </p:grpSpPr>
        <p:pic>
          <p:nvPicPr>
            <p:cNvPr id="97290" name="Picture 2"/>
            <p:cNvPicPr>
              <a:picLocks noChangeAspect="1" noChangeArrowheads="1"/>
            </p:cNvPicPr>
            <p:nvPr/>
          </p:nvPicPr>
          <p:blipFill>
            <a:blip r:embed="rId3"/>
            <a:srcRect/>
            <a:stretch>
              <a:fillRect/>
            </a:stretch>
          </p:blipFill>
          <p:spPr bwMode="auto">
            <a:xfrm rot="10800000">
              <a:off x="318" y="-27383"/>
              <a:ext cx="4143053" cy="1152127"/>
            </a:xfrm>
            <a:prstGeom prst="rect">
              <a:avLst/>
            </a:prstGeom>
            <a:noFill/>
            <a:ln w="9525">
              <a:noFill/>
              <a:miter lim="800000"/>
              <a:headEnd/>
              <a:tailEnd/>
            </a:ln>
          </p:spPr>
        </p:pic>
        <p:sp>
          <p:nvSpPr>
            <p:cNvPr id="11" name="TextBox 10">
              <a:hlinkClick r:id="rId4"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12" name="矩形 11"/>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a:spLocks noChangeArrowheads="1"/>
          </p:cNvSpPr>
          <p:nvPr/>
        </p:nvSpPr>
        <p:spPr bwMode="auto">
          <a:xfrm>
            <a:off x="617538" y="2105025"/>
            <a:ext cx="8026400" cy="4324350"/>
          </a:xfrm>
          <a:prstGeom prst="rect">
            <a:avLst/>
          </a:prstGeom>
          <a:noFill/>
          <a:ln w="9525">
            <a:noFill/>
            <a:miter lim="800000"/>
            <a:headEnd/>
            <a:tailEnd/>
          </a:ln>
        </p:spPr>
        <p:txBody>
          <a:bodyPr>
            <a:spAutoFit/>
          </a:bodyPr>
          <a:lstStyle/>
          <a:p>
            <a:pPr>
              <a:lnSpc>
                <a:spcPts val="3300"/>
              </a:lnSpc>
            </a:pPr>
            <a:r>
              <a:rPr lang="en-US" altLang="zh-CN" sz="2400" b="1">
                <a:solidFill>
                  <a:srgbClr val="FF6600"/>
                </a:solidFill>
                <a:latin typeface="Helvetica" pitchFamily="34" charset="0"/>
              </a:rPr>
              <a:t>Part II. Rising action:</a:t>
            </a:r>
            <a:endParaRPr lang="zh-CN" altLang="en-US" sz="2400" b="1">
              <a:solidFill>
                <a:srgbClr val="FF6600"/>
              </a:solidFill>
              <a:latin typeface="Helvetica" pitchFamily="34" charset="0"/>
            </a:endParaRPr>
          </a:p>
          <a:p>
            <a:pPr>
              <a:lnSpc>
                <a:spcPts val="3300"/>
              </a:lnSpc>
            </a:pPr>
            <a:r>
              <a:rPr lang="en-US" altLang="zh-CN" sz="2400">
                <a:latin typeface="Helvetica" pitchFamily="34" charset="0"/>
              </a:rPr>
              <a:t>The description of two (or more) cars before the accident.</a:t>
            </a:r>
            <a:endParaRPr lang="zh-CN" altLang="en-US" sz="2400">
              <a:latin typeface="Helvetica" pitchFamily="34" charset="0"/>
            </a:endParaRPr>
          </a:p>
          <a:p>
            <a:pPr>
              <a:lnSpc>
                <a:spcPts val="3300"/>
              </a:lnSpc>
            </a:pPr>
            <a:r>
              <a:rPr lang="en-US" altLang="zh-CN" sz="2400" b="1">
                <a:solidFill>
                  <a:srgbClr val="FF6600"/>
                </a:solidFill>
                <a:latin typeface="Helvetica" pitchFamily="34" charset="0"/>
              </a:rPr>
              <a:t>Part III. Climax: </a:t>
            </a:r>
            <a:endParaRPr lang="zh-CN" altLang="en-US" sz="2400" b="1">
              <a:solidFill>
                <a:srgbClr val="FF6600"/>
              </a:solidFill>
              <a:latin typeface="Helvetica" pitchFamily="34" charset="0"/>
            </a:endParaRPr>
          </a:p>
          <a:p>
            <a:pPr>
              <a:lnSpc>
                <a:spcPts val="3300"/>
              </a:lnSpc>
            </a:pPr>
            <a:r>
              <a:rPr lang="en-US" altLang="zh-CN" sz="2400">
                <a:latin typeface="Helvetica" pitchFamily="34" charset="0"/>
              </a:rPr>
              <a:t>How the cars were crashed.</a:t>
            </a:r>
            <a:endParaRPr lang="zh-CN" altLang="en-US" sz="2400">
              <a:latin typeface="Helvetica" pitchFamily="34" charset="0"/>
            </a:endParaRPr>
          </a:p>
          <a:p>
            <a:pPr>
              <a:lnSpc>
                <a:spcPts val="3300"/>
              </a:lnSpc>
            </a:pPr>
            <a:r>
              <a:rPr lang="en-US" altLang="zh-CN" sz="2400" b="1">
                <a:solidFill>
                  <a:srgbClr val="FF6600"/>
                </a:solidFill>
                <a:latin typeface="Helvetica" pitchFamily="34" charset="0"/>
              </a:rPr>
              <a:t>Part IV. Falling action:</a:t>
            </a:r>
            <a:endParaRPr lang="zh-CN" altLang="en-US" sz="2400" b="1">
              <a:solidFill>
                <a:srgbClr val="FF6600"/>
              </a:solidFill>
              <a:latin typeface="Helvetica" pitchFamily="34" charset="0"/>
            </a:endParaRPr>
          </a:p>
          <a:p>
            <a:pPr>
              <a:lnSpc>
                <a:spcPts val="3300"/>
              </a:lnSpc>
            </a:pPr>
            <a:r>
              <a:rPr lang="en-US" altLang="zh-CN" sz="2400">
                <a:latin typeface="Helvetica" pitchFamily="34" charset="0"/>
              </a:rPr>
              <a:t>The description of the car damage.</a:t>
            </a:r>
          </a:p>
          <a:p>
            <a:pPr>
              <a:lnSpc>
                <a:spcPts val="3300"/>
              </a:lnSpc>
            </a:pPr>
            <a:r>
              <a:rPr lang="en-US" altLang="zh-CN" sz="2400" b="1">
                <a:solidFill>
                  <a:srgbClr val="FF6600"/>
                </a:solidFill>
                <a:latin typeface="Helvetica" pitchFamily="34" charset="0"/>
              </a:rPr>
              <a:t>Part V. Resolution:</a:t>
            </a:r>
            <a:endParaRPr lang="zh-CN" altLang="en-US" sz="2400" b="1">
              <a:solidFill>
                <a:srgbClr val="FF6600"/>
              </a:solidFill>
              <a:latin typeface="Helvetica" pitchFamily="34" charset="0"/>
            </a:endParaRPr>
          </a:p>
          <a:p>
            <a:pPr>
              <a:lnSpc>
                <a:spcPts val="3300"/>
              </a:lnSpc>
            </a:pPr>
            <a:r>
              <a:rPr lang="en-US" altLang="zh-CN" sz="2400">
                <a:latin typeface="Helvetica" pitchFamily="34" charset="0"/>
              </a:rPr>
              <a:t>How did the police deal with the accident? And what about the people in the car?</a:t>
            </a:r>
            <a:endParaRPr lang="zh-CN" altLang="en-US" sz="2400">
              <a:latin typeface="Helvetica" pitchFamily="34" charset="0"/>
            </a:endParaRPr>
          </a:p>
        </p:txBody>
      </p:sp>
      <p:sp>
        <p:nvSpPr>
          <p:cNvPr id="21" name="Rectangle 1"/>
          <p:cNvSpPr>
            <a:spLocks noChangeArrowheads="1"/>
          </p:cNvSpPr>
          <p:nvPr/>
        </p:nvSpPr>
        <p:spPr bwMode="auto">
          <a:xfrm>
            <a:off x="534988" y="1293813"/>
            <a:ext cx="560863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can follow the outline given below.</a:t>
            </a:r>
            <a:endParaRPr lang="zh-CN" altLang="en-US" sz="2600" b="1" i="1" kern="0" dirty="0">
              <a:solidFill>
                <a:schemeClr val="accent6">
                  <a:lumMod val="50000"/>
                </a:schemeClr>
              </a:solidFill>
              <a:latin typeface="+mn-lt"/>
              <a:ea typeface="+mn-ea"/>
            </a:endParaRPr>
          </a:p>
        </p:txBody>
      </p:sp>
      <p:sp>
        <p:nvSpPr>
          <p:cNvPr id="28" name="圆角矩形 27"/>
          <p:cNvSpPr/>
          <p:nvPr/>
        </p:nvSpPr>
        <p:spPr bwMode="auto">
          <a:xfrm>
            <a:off x="196850" y="2071688"/>
            <a:ext cx="8589963" cy="413861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右箭头 18">
            <a:hlinkClick r:id="" action="ppaction://hlinkshowjump?jump=nextslide"/>
          </p:cNvPr>
          <p:cNvSpPr/>
          <p:nvPr/>
        </p:nvSpPr>
        <p:spPr>
          <a:xfrm>
            <a:off x="6039151" y="607220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98313" name="组合 6"/>
          <p:cNvGrpSpPr>
            <a:grpSpLocks/>
          </p:cNvGrpSpPr>
          <p:nvPr/>
        </p:nvGrpSpPr>
        <p:grpSpPr bwMode="auto">
          <a:xfrm>
            <a:off x="0" y="-26988"/>
            <a:ext cx="8964613" cy="1152526"/>
            <a:chOff x="318" y="-27383"/>
            <a:chExt cx="8964170" cy="1152127"/>
          </a:xfrm>
        </p:grpSpPr>
        <p:pic>
          <p:nvPicPr>
            <p:cNvPr id="98314" name="Picture 2"/>
            <p:cNvPicPr>
              <a:picLocks noChangeAspect="1" noChangeArrowheads="1"/>
            </p:cNvPicPr>
            <p:nvPr/>
          </p:nvPicPr>
          <p:blipFill>
            <a:blip r:embed="rId3"/>
            <a:srcRect/>
            <a:stretch>
              <a:fillRect/>
            </a:stretch>
          </p:blipFill>
          <p:spPr bwMode="auto">
            <a:xfrm rot="10800000">
              <a:off x="318" y="-27383"/>
              <a:ext cx="4143053" cy="1152127"/>
            </a:xfrm>
            <a:prstGeom prst="rect">
              <a:avLst/>
            </a:prstGeom>
            <a:noFill/>
            <a:ln w="9525">
              <a:noFill/>
              <a:miter lim="800000"/>
              <a:headEnd/>
              <a:tailEnd/>
            </a:ln>
          </p:spPr>
        </p:pic>
        <p:sp>
          <p:nvSpPr>
            <p:cNvPr id="12" name="TextBox 11">
              <a:hlinkClick r:id="rId4"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13" name="矩形 12"/>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4988" y="1196975"/>
            <a:ext cx="7037387" cy="49212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fontAlgn="auto">
              <a:spcBef>
                <a:spcPts val="0"/>
              </a:spcBef>
              <a:spcAft>
                <a:spcPts val="0"/>
              </a:spcAft>
              <a:defRPr/>
            </a:pPr>
            <a:r>
              <a:rPr kumimoji="1" lang="en-US" altLang="zh-CN" sz="2600" b="1" i="1" kern="0" dirty="0">
                <a:solidFill>
                  <a:schemeClr val="accent6">
                    <a:lumMod val="50000"/>
                  </a:schemeClr>
                </a:solidFill>
                <a:latin typeface="+mn-lt"/>
                <a:ea typeface="+mn-ea"/>
              </a:rPr>
              <a:t>You may adopt the following expressions.</a:t>
            </a:r>
            <a:endParaRPr lang="zh-CN" altLang="en-US" sz="2600" b="1" i="1" kern="0" dirty="0">
              <a:solidFill>
                <a:schemeClr val="accent6">
                  <a:lumMod val="50000"/>
                </a:schemeClr>
              </a:solidFill>
              <a:latin typeface="+mn-lt"/>
              <a:ea typeface="+mn-ea"/>
            </a:endParaRPr>
          </a:p>
        </p:txBody>
      </p:sp>
      <p:sp>
        <p:nvSpPr>
          <p:cNvPr id="22" name="矩形 21"/>
          <p:cNvSpPr>
            <a:spLocks noChangeArrowheads="1"/>
          </p:cNvSpPr>
          <p:nvPr/>
        </p:nvSpPr>
        <p:spPr bwMode="auto">
          <a:xfrm>
            <a:off x="928688" y="2286000"/>
            <a:ext cx="7418387" cy="3786188"/>
          </a:xfrm>
          <a:prstGeom prst="rect">
            <a:avLst/>
          </a:prstGeom>
          <a:noFill/>
          <a:ln w="9525">
            <a:noFill/>
            <a:miter lim="800000"/>
            <a:headEnd/>
            <a:tailEnd/>
          </a:ln>
        </p:spPr>
        <p:txBody>
          <a:bodyPr>
            <a:spAutoFit/>
          </a:bodyPr>
          <a:lstStyle/>
          <a:p>
            <a:pPr marL="342900" indent="-342900">
              <a:buFont typeface="Arial" pitchFamily="34" charset="0"/>
              <a:buChar char="•"/>
            </a:pPr>
            <a:r>
              <a:rPr lang="en-US" altLang="zh-CN" sz="2400">
                <a:latin typeface="Helvetica" pitchFamily="34" charset="0"/>
              </a:rPr>
              <a:t>black out;</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a mob of people;</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stop short;</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be paralyzed with;</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plow through sth.;</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throw oneself into/ at/ on/ down;</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make one’s way;</a:t>
            </a:r>
          </a:p>
          <a:p>
            <a:pPr marL="342900" indent="-342900">
              <a:buFont typeface="Arial" pitchFamily="34" charset="0"/>
              <a:buChar char="•"/>
            </a:pPr>
            <a:r>
              <a:rPr lang="en-US" altLang="zh-CN" sz="2400">
                <a:latin typeface="Helvetica" pitchFamily="34" charset="0"/>
              </a:rPr>
              <a:t>pop up;</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in the midst of;</a:t>
            </a:r>
            <a:endParaRPr lang="zh-CN" altLang="en-US" sz="2400">
              <a:latin typeface="Helvetica" pitchFamily="34" charset="0"/>
            </a:endParaRPr>
          </a:p>
          <a:p>
            <a:pPr marL="342900" indent="-342900">
              <a:buFont typeface="Arial" pitchFamily="34" charset="0"/>
              <a:buChar char="•"/>
            </a:pPr>
            <a:r>
              <a:rPr lang="en-US" altLang="zh-CN" sz="2400">
                <a:latin typeface="Helvetica" pitchFamily="34" charset="0"/>
              </a:rPr>
              <a:t>to one’s dismay</a:t>
            </a:r>
            <a:endParaRPr lang="zh-CN" altLang="en-US" sz="2400">
              <a:latin typeface="Helvetica" pitchFamily="34" charset="0"/>
            </a:endParaRPr>
          </a:p>
        </p:txBody>
      </p:sp>
      <p:sp>
        <p:nvSpPr>
          <p:cNvPr id="17" name="圆角矩形 16"/>
          <p:cNvSpPr/>
          <p:nvPr/>
        </p:nvSpPr>
        <p:spPr>
          <a:xfrm>
            <a:off x="534988" y="2071678"/>
            <a:ext cx="7336631"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99335" name="Picture 4">
            <a:hlinkClick r:id="rId3" action="ppaction://hlinksldjump"/>
          </p:cNvPr>
          <p:cNvPicPr>
            <a:picLocks noChangeAspect="1" noChangeArrowheads="1"/>
          </p:cNvPicPr>
          <p:nvPr/>
        </p:nvPicPr>
        <p:blipFill>
          <a:blip r:embed="rId4">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99336" name="组合 6"/>
          <p:cNvGrpSpPr>
            <a:grpSpLocks/>
          </p:cNvGrpSpPr>
          <p:nvPr/>
        </p:nvGrpSpPr>
        <p:grpSpPr bwMode="auto">
          <a:xfrm>
            <a:off x="0" y="-26988"/>
            <a:ext cx="8964613" cy="1152526"/>
            <a:chOff x="318" y="-27383"/>
            <a:chExt cx="8964170" cy="1152127"/>
          </a:xfrm>
        </p:grpSpPr>
        <p:pic>
          <p:nvPicPr>
            <p:cNvPr id="99337" name="Picture 2"/>
            <p:cNvPicPr>
              <a:picLocks noChangeAspect="1" noChangeArrowheads="1"/>
            </p:cNvPicPr>
            <p:nvPr/>
          </p:nvPicPr>
          <p:blipFill>
            <a:blip r:embed="rId5"/>
            <a:srcRect/>
            <a:stretch>
              <a:fillRect/>
            </a:stretch>
          </p:blipFill>
          <p:spPr bwMode="auto">
            <a:xfrm rot="10800000">
              <a:off x="318" y="-27383"/>
              <a:ext cx="4143053" cy="1152127"/>
            </a:xfrm>
            <a:prstGeom prst="rect">
              <a:avLst/>
            </a:prstGeom>
            <a:noFill/>
            <a:ln w="9525">
              <a:noFill/>
              <a:miter lim="800000"/>
              <a:headEnd/>
              <a:tailEnd/>
            </a:ln>
          </p:spPr>
        </p:pic>
        <p:sp>
          <p:nvSpPr>
            <p:cNvPr id="10" name="TextBox 9">
              <a:hlinkClick r:id="rId6" action="ppaction://hlinksldjump"/>
            </p:cNvPr>
            <p:cNvSpPr txBox="1"/>
            <p:nvPr/>
          </p:nvSpPr>
          <p:spPr>
            <a:xfrm>
              <a:off x="206683" y="467747"/>
              <a:ext cx="3481216" cy="430063"/>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11" name="矩形 10"/>
            <p:cNvSpPr/>
            <p:nvPr/>
          </p:nvSpPr>
          <p:spPr>
            <a:xfrm>
              <a:off x="4106978" y="593115"/>
              <a:ext cx="4857510" cy="461803"/>
            </a:xfrm>
            <a:prstGeom prst="rect">
              <a:avLst/>
            </a:prstGeom>
            <a:solidFill>
              <a:schemeClr val="bg1"/>
            </a:solidFill>
          </p:spPr>
          <p:txBody>
            <a:bodyPr>
              <a:spAutoFit/>
            </a:bodyPr>
            <a:lstStyle/>
            <a:p>
              <a:pPr>
                <a:defRPr/>
              </a:pPr>
              <a:r>
                <a:rPr lang="en-US" altLang="zh-CN" sz="2400" b="1" dirty="0">
                  <a:solidFill>
                    <a:srgbClr val="FF6600"/>
                  </a:solidFill>
                  <a:effectLst>
                    <a:outerShdw blurRad="38100" dist="38100" dir="2700000" algn="tl">
                      <a:srgbClr val="000000">
                        <a:alpha val="43137"/>
                      </a:srgbClr>
                    </a:outerShdw>
                  </a:effectLst>
                  <a:latin typeface="Helvetica" pitchFamily="2" charset="0"/>
                  <a:ea typeface="楷体_GB2312" pitchFamily="49" charset="-122"/>
                </a:rPr>
                <a:t>Speech making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57188" y="2643188"/>
            <a:ext cx="5786437" cy="216058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457200" indent="-457200" eaLnBrk="0" fontAlgn="auto" hangingPunct="0">
              <a:lnSpc>
                <a:spcPct val="120000"/>
              </a:lnSpc>
              <a:spcBef>
                <a:spcPts val="0"/>
              </a:spcBef>
              <a:spcAft>
                <a:spcPts val="0"/>
              </a:spcAft>
              <a:defRPr/>
            </a:pPr>
            <a:r>
              <a:rPr lang="en-US" altLang="zh-CN" sz="2800" b="1" dirty="0">
                <a:solidFill>
                  <a:srgbClr val="FF6600"/>
                </a:solidFill>
                <a:latin typeface="Helvetica" pitchFamily="34" charset="0"/>
                <a:ea typeface="Cambria Math" pitchFamily="18" charset="0"/>
                <a:cs typeface="Arial" pitchFamily="34" charset="0"/>
              </a:rPr>
              <a:t>    Translate a paragraph based on a summary of the text by using the expressions from the text.</a:t>
            </a:r>
          </a:p>
        </p:txBody>
      </p:sp>
      <p:grpSp>
        <p:nvGrpSpPr>
          <p:cNvPr id="100356" name="组合 7"/>
          <p:cNvGrpSpPr>
            <a:grpSpLocks/>
          </p:cNvGrpSpPr>
          <p:nvPr/>
        </p:nvGrpSpPr>
        <p:grpSpPr bwMode="auto">
          <a:xfrm>
            <a:off x="0" y="-26988"/>
            <a:ext cx="4379913" cy="1152526"/>
            <a:chOff x="-33" y="-27383"/>
            <a:chExt cx="4379963" cy="1152127"/>
          </a:xfrm>
        </p:grpSpPr>
        <p:pic>
          <p:nvPicPr>
            <p:cNvPr id="100358" name="Picture 2"/>
            <p:cNvPicPr>
              <a:picLocks noChangeAspect="1" noChangeArrowheads="1"/>
            </p:cNvPicPr>
            <p:nvPr/>
          </p:nvPicPr>
          <p:blipFill>
            <a:blip r:embed="rId3"/>
            <a:srcRect/>
            <a:stretch>
              <a:fillRect/>
            </a:stretch>
          </p:blipFill>
          <p:spPr bwMode="auto">
            <a:xfrm rot="10800000">
              <a:off x="-33" y="-27383"/>
              <a:ext cx="4379963" cy="1152127"/>
            </a:xfrm>
            <a:prstGeom prst="rect">
              <a:avLst/>
            </a:prstGeom>
            <a:noFill/>
            <a:ln w="9525">
              <a:noFill/>
              <a:miter lim="800000"/>
              <a:headEnd/>
              <a:tailEnd/>
            </a:ln>
          </p:spPr>
        </p:pic>
        <p:sp>
          <p:nvSpPr>
            <p:cNvPr id="9" name="TextBox 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pic>
        <p:nvPicPr>
          <p:cNvPr id="100357" name="Picture 8" descr="D:\已买图\物品\8029438252_M.jpg"/>
          <p:cNvPicPr>
            <a:picLocks noChangeAspect="1" noChangeArrowheads="1"/>
          </p:cNvPicPr>
          <p:nvPr/>
        </p:nvPicPr>
        <p:blipFill>
          <a:blip r:embed="rId4"/>
          <a:srcRect/>
          <a:stretch>
            <a:fillRect/>
          </a:stretch>
        </p:blipFill>
        <p:spPr bwMode="auto">
          <a:xfrm>
            <a:off x="5502275" y="0"/>
            <a:ext cx="3641725" cy="2428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3"/>
          <a:srcRect/>
          <a:stretch>
            <a:fillRect/>
          </a:stretch>
        </p:blipFill>
        <p:spPr bwMode="auto">
          <a:xfrm>
            <a:off x="0" y="1143000"/>
            <a:ext cx="9001125" cy="5500688"/>
          </a:xfrm>
          <a:prstGeom prst="rect">
            <a:avLst/>
          </a:prstGeom>
          <a:noFill/>
          <a:ln w="9525">
            <a:noFill/>
            <a:miter lim="800000"/>
            <a:headEnd/>
            <a:tailEnd/>
          </a:ln>
        </p:spPr>
      </p:pic>
      <p:sp>
        <p:nvSpPr>
          <p:cNvPr id="101379" name="TextBox 18"/>
          <p:cNvSpPr txBox="1">
            <a:spLocks noChangeArrowheads="1"/>
          </p:cNvSpPr>
          <p:nvPr/>
        </p:nvSpPr>
        <p:spPr bwMode="auto">
          <a:xfrm>
            <a:off x="357188" y="1765300"/>
            <a:ext cx="4592637" cy="4594225"/>
          </a:xfrm>
          <a:prstGeom prst="rect">
            <a:avLst/>
          </a:prstGeom>
          <a:noFill/>
          <a:ln>
            <a:noFill/>
          </a:ln>
          <a:extLst>
            <a:ext uri="{909E8E84-426E-40DD-AFC4-6F175D3DCCD1}"/>
            <a:ext uri="{91240B29-F687-4F45-9708-019B960494DF}"/>
          </a:extLst>
        </p:spPr>
        <p:txBody>
          <a:bodyPr>
            <a:spAutoFit/>
          </a:bodyPr>
          <a:lstStyle>
            <a:lvl1pPr indent="1333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ts val="3900"/>
              </a:lnSpc>
              <a:defRPr/>
            </a:pPr>
            <a:r>
              <a:rPr lang="zh-CN" altLang="en-US" sz="2400" dirty="0" smtClean="0">
                <a:latin typeface="楷体_GB2312" pitchFamily="49" charset="-122"/>
                <a:ea typeface="楷体_GB2312" pitchFamily="49" charset="-122"/>
              </a:rPr>
              <a:t>在一次法国旅行当中，我见到了地中海，但是其可怕的裂流让我</a:t>
            </a:r>
            <a:r>
              <a:rPr lang="zh-CN" altLang="en-US" sz="2400" b="1" dirty="0" smtClean="0">
                <a:solidFill>
                  <a:schemeClr val="accent6">
                    <a:lumMod val="75000"/>
                  </a:schemeClr>
                </a:solidFill>
                <a:latin typeface="楷体_GB2312" pitchFamily="49" charset="-122"/>
                <a:ea typeface="楷体_GB2312" pitchFamily="49" charset="-122"/>
              </a:rPr>
              <a:t>不寒而栗</a:t>
            </a:r>
            <a:r>
              <a:rPr lang="zh-CN" altLang="en-US" sz="2400" dirty="0" smtClean="0">
                <a:latin typeface="楷体_GB2312" pitchFamily="49" charset="-122"/>
                <a:ea typeface="楷体_GB2312" pitchFamily="49" charset="-122"/>
              </a:rPr>
              <a:t>。这让我想起了去年夏天的那场经历，使得我对水极为恐惧，从那时起，这个恐惧就没有</a:t>
            </a:r>
            <a:r>
              <a:rPr lang="zh-CN" altLang="en-US" sz="2400" b="1" dirty="0" smtClean="0">
                <a:solidFill>
                  <a:schemeClr val="accent6">
                    <a:lumMod val="75000"/>
                  </a:schemeClr>
                </a:solidFill>
                <a:latin typeface="楷体_GB2312" pitchFamily="49" charset="-122"/>
                <a:ea typeface="楷体_GB2312" pitchFamily="49" charset="-122"/>
              </a:rPr>
              <a:t>消退</a:t>
            </a:r>
            <a:r>
              <a:rPr lang="zh-CN" altLang="en-US" sz="2400" dirty="0" smtClean="0">
                <a:latin typeface="楷体_GB2312" pitchFamily="49" charset="-122"/>
                <a:ea typeface="楷体_GB2312" pitchFamily="49" charset="-122"/>
              </a:rPr>
              <a:t>过。当我看到一个男孩淹没在海浪中，我就处在了是否应该救他的</a:t>
            </a:r>
            <a:r>
              <a:rPr lang="zh-CN" altLang="en-US" sz="2400" b="1" dirty="0" smtClean="0">
                <a:solidFill>
                  <a:schemeClr val="accent6">
                    <a:lumMod val="75000"/>
                  </a:schemeClr>
                </a:solidFill>
                <a:latin typeface="楷体_GB2312" pitchFamily="49" charset="-122"/>
                <a:ea typeface="楷体_GB2312" pitchFamily="49" charset="-122"/>
              </a:rPr>
              <a:t>思想和情感斗争</a:t>
            </a:r>
            <a:r>
              <a:rPr lang="zh-CN" altLang="en-US" sz="2400" dirty="0" smtClean="0">
                <a:latin typeface="楷体_GB2312" pitchFamily="49" charset="-122"/>
                <a:ea typeface="楷体_GB2312" pitchFamily="49" charset="-122"/>
              </a:rPr>
              <a:t>之中，因为，</a:t>
            </a:r>
            <a:r>
              <a:rPr lang="zh-CN" altLang="en-US" sz="2400" b="1" dirty="0" smtClean="0">
                <a:solidFill>
                  <a:schemeClr val="accent6">
                    <a:lumMod val="75000"/>
                  </a:schemeClr>
                </a:solidFill>
                <a:latin typeface="楷体_GB2312" pitchFamily="49" charset="-122"/>
                <a:ea typeface="楷体_GB2312" pitchFamily="49" charset="-122"/>
              </a:rPr>
              <a:t>我怕极了水</a:t>
            </a:r>
            <a:r>
              <a:rPr lang="zh-CN" altLang="en-US" sz="2400" dirty="0" smtClean="0">
                <a:latin typeface="楷体_GB2312" pitchFamily="49" charset="-122"/>
                <a:ea typeface="楷体_GB2312" pitchFamily="49" charset="-122"/>
              </a:rPr>
              <a:t>。</a:t>
            </a:r>
            <a:endParaRPr lang="zh-CN" altLang="en-US" sz="2400" dirty="0" smtClean="0">
              <a:latin typeface="楷体_GB2312" pitchFamily="49" charset="-122"/>
              <a:ea typeface="楷体_GB2312" pitchFamily="49" charset="-122"/>
              <a:cs typeface="Arial" pitchFamily="34" charset="0"/>
            </a:endParaRPr>
          </a:p>
        </p:txBody>
      </p:sp>
      <p:sp>
        <p:nvSpPr>
          <p:cNvPr id="2" name="线形标注 2(带强调线) 1"/>
          <p:cNvSpPr/>
          <p:nvPr/>
        </p:nvSpPr>
        <p:spPr>
          <a:xfrm rot="10800000">
            <a:off x="549275" y="3240088"/>
            <a:ext cx="1223963" cy="46037"/>
          </a:xfrm>
          <a:prstGeom prst="accentCallout2">
            <a:avLst>
              <a:gd name="adj1" fmla="val 18750"/>
              <a:gd name="adj2" fmla="val -8333"/>
              <a:gd name="adj3" fmla="val 18750"/>
              <a:gd name="adj4" fmla="val -16667"/>
              <a:gd name="adj5" fmla="val 1943146"/>
              <a:gd name="adj6" fmla="val -26082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037138" y="2151063"/>
            <a:ext cx="923925" cy="430212"/>
          </a:xfrm>
          <a:prstGeom prst="rect">
            <a:avLst/>
          </a:prstGeom>
          <a:noFill/>
          <a:ln w="9525">
            <a:noFill/>
            <a:miter lim="800000"/>
            <a:headEnd/>
            <a:tailEnd/>
          </a:ln>
        </p:spPr>
        <p:txBody>
          <a:bodyPr>
            <a:spAutoFit/>
          </a:bodyPr>
          <a:lstStyle/>
          <a:p>
            <a:r>
              <a:rPr lang="en-US" altLang="zh-CN" sz="2100" b="1">
                <a:solidFill>
                  <a:srgbClr val="FF6600"/>
                </a:solidFill>
                <a:latin typeface="Calibri" pitchFamily="34" charset="0"/>
              </a:rPr>
              <a:t>shiver</a:t>
            </a:r>
            <a:endParaRPr lang="zh-CN" altLang="en-US" sz="2100" b="1">
              <a:solidFill>
                <a:srgbClr val="FF6600"/>
              </a:solidFill>
              <a:latin typeface="Calibri" pitchFamily="34" charset="0"/>
            </a:endParaRPr>
          </a:p>
        </p:txBody>
      </p:sp>
      <p:sp>
        <p:nvSpPr>
          <p:cNvPr id="12" name="线形标注 2(带强调线) 11"/>
          <p:cNvSpPr/>
          <p:nvPr/>
        </p:nvSpPr>
        <p:spPr>
          <a:xfrm rot="10800000" flipV="1">
            <a:off x="1462088" y="6240463"/>
            <a:ext cx="1458912" cy="46037"/>
          </a:xfrm>
          <a:prstGeom prst="accentCallout2">
            <a:avLst>
              <a:gd name="adj1" fmla="val 18750"/>
              <a:gd name="adj2" fmla="val -8333"/>
              <a:gd name="adj3" fmla="val 43142"/>
              <a:gd name="adj4" fmla="val -8474"/>
              <a:gd name="adj5" fmla="val -1277148"/>
              <a:gd name="adj6" fmla="val -13433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线形标注 2(带强调线) 12"/>
          <p:cNvSpPr/>
          <p:nvPr/>
        </p:nvSpPr>
        <p:spPr>
          <a:xfrm rot="10800000">
            <a:off x="679450" y="4762500"/>
            <a:ext cx="782638" cy="46038"/>
          </a:xfrm>
          <a:prstGeom prst="accentCallout2">
            <a:avLst>
              <a:gd name="adj1" fmla="val 18750"/>
              <a:gd name="adj2" fmla="val -8333"/>
              <a:gd name="adj3" fmla="val 18750"/>
              <a:gd name="adj4" fmla="val -16667"/>
              <a:gd name="adj5" fmla="val 1196842"/>
              <a:gd name="adj6" fmla="val -46119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785938" y="5715000"/>
            <a:ext cx="2030412" cy="46038"/>
          </a:xfrm>
          <a:prstGeom prst="accentCallout2">
            <a:avLst>
              <a:gd name="adj1" fmla="val 18750"/>
              <a:gd name="adj2" fmla="val -3628"/>
              <a:gd name="adj3" fmla="val 18750"/>
              <a:gd name="adj4" fmla="val -16667"/>
              <a:gd name="adj5" fmla="val -1492922"/>
              <a:gd name="adj6" fmla="val -64476"/>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4895850" y="5500688"/>
            <a:ext cx="2176463" cy="738187"/>
          </a:xfrm>
          <a:prstGeom prst="rect">
            <a:avLst/>
          </a:prstGeom>
          <a:noFill/>
          <a:ln w="9525">
            <a:noFill/>
            <a:miter lim="800000"/>
            <a:headEnd/>
            <a:tailEnd/>
          </a:ln>
        </p:spPr>
        <p:txBody>
          <a:bodyPr>
            <a:spAutoFit/>
          </a:bodyPr>
          <a:lstStyle/>
          <a:p>
            <a:pPr algn="just"/>
            <a:r>
              <a:rPr lang="en-US" altLang="zh-CN" sz="2100" b="1">
                <a:solidFill>
                  <a:srgbClr val="FF6600"/>
                </a:solidFill>
                <a:latin typeface="Calibri" pitchFamily="34" charset="0"/>
              </a:rPr>
              <a:t>I was extremely terrified of water</a:t>
            </a:r>
            <a:endParaRPr lang="zh-CN" altLang="en-US" sz="2100" b="1">
              <a:solidFill>
                <a:srgbClr val="FF6600"/>
              </a:solidFill>
              <a:latin typeface="Calibri" pitchFamily="34" charset="0"/>
            </a:endParaRPr>
          </a:p>
        </p:txBody>
      </p:sp>
      <p:sp>
        <p:nvSpPr>
          <p:cNvPr id="20" name="TextBox 19"/>
          <p:cNvSpPr txBox="1">
            <a:spLocks noChangeArrowheads="1"/>
          </p:cNvSpPr>
          <p:nvPr/>
        </p:nvSpPr>
        <p:spPr bwMode="auto">
          <a:xfrm>
            <a:off x="5180013" y="4000500"/>
            <a:ext cx="1106487" cy="430213"/>
          </a:xfrm>
          <a:prstGeom prst="rect">
            <a:avLst/>
          </a:prstGeom>
          <a:noFill/>
          <a:ln w="9525">
            <a:noFill/>
            <a:miter lim="800000"/>
            <a:headEnd/>
            <a:tailEnd/>
          </a:ln>
        </p:spPr>
        <p:txBody>
          <a:bodyPr>
            <a:spAutoFit/>
          </a:bodyPr>
          <a:lstStyle/>
          <a:p>
            <a:r>
              <a:rPr lang="en-US" altLang="zh-CN" sz="2100" b="1">
                <a:solidFill>
                  <a:srgbClr val="FF6600"/>
                </a:solidFill>
                <a:latin typeface="Calibri" pitchFamily="34" charset="0"/>
              </a:rPr>
              <a:t>recede</a:t>
            </a:r>
            <a:endParaRPr lang="zh-CN" altLang="en-US" sz="2100" b="1">
              <a:solidFill>
                <a:srgbClr val="FF6600"/>
              </a:solidFill>
              <a:latin typeface="Calibri" pitchFamily="34" charset="0"/>
            </a:endParaRPr>
          </a:p>
        </p:txBody>
      </p:sp>
      <p:sp>
        <p:nvSpPr>
          <p:cNvPr id="21" name="TextBox 20"/>
          <p:cNvSpPr txBox="1">
            <a:spLocks noChangeArrowheads="1"/>
          </p:cNvSpPr>
          <p:nvPr/>
        </p:nvSpPr>
        <p:spPr bwMode="auto">
          <a:xfrm>
            <a:off x="4625975" y="4714875"/>
            <a:ext cx="2660650" cy="738188"/>
          </a:xfrm>
          <a:prstGeom prst="rect">
            <a:avLst/>
          </a:prstGeom>
          <a:noFill/>
          <a:ln w="9525">
            <a:noFill/>
            <a:miter lim="800000"/>
            <a:headEnd/>
            <a:tailEnd/>
          </a:ln>
        </p:spPr>
        <p:txBody>
          <a:bodyPr>
            <a:spAutoFit/>
          </a:bodyPr>
          <a:lstStyle/>
          <a:p>
            <a:pPr algn="ctr"/>
            <a:r>
              <a:rPr lang="en-US" altLang="zh-CN" sz="2100" b="1">
                <a:solidFill>
                  <a:srgbClr val="FF6600"/>
                </a:solidFill>
                <a:latin typeface="Calibri" pitchFamily="34" charset="0"/>
              </a:rPr>
              <a:t>mental and </a:t>
            </a:r>
          </a:p>
          <a:p>
            <a:pPr algn="ctr"/>
            <a:r>
              <a:rPr lang="en-US" altLang="zh-CN" sz="2100" b="1">
                <a:solidFill>
                  <a:srgbClr val="FF6600"/>
                </a:solidFill>
                <a:latin typeface="Calibri" pitchFamily="34" charset="0"/>
              </a:rPr>
              <a:t>emotional struggle</a:t>
            </a:r>
            <a:endParaRPr lang="zh-CN" altLang="en-US" sz="2100" b="1">
              <a:solidFill>
                <a:srgbClr val="FF6600"/>
              </a:solidFill>
              <a:latin typeface="Calibri" pitchFamily="34" charset="0"/>
            </a:endParaRPr>
          </a:p>
        </p:txBody>
      </p:sp>
      <p:sp>
        <p:nvSpPr>
          <p:cNvPr id="24" name="右箭头 23">
            <a:hlinkClick r:id="" action="ppaction://hlinkshowjump?jump=nextslide"/>
          </p:cNvPr>
          <p:cNvSpPr/>
          <p:nvPr/>
        </p:nvSpPr>
        <p:spPr>
          <a:xfrm>
            <a:off x="6486576" y="618620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1390" name="组合 7"/>
          <p:cNvGrpSpPr>
            <a:grpSpLocks/>
          </p:cNvGrpSpPr>
          <p:nvPr/>
        </p:nvGrpSpPr>
        <p:grpSpPr bwMode="auto">
          <a:xfrm>
            <a:off x="0" y="-26988"/>
            <a:ext cx="4379913" cy="1152526"/>
            <a:chOff x="-33" y="-27383"/>
            <a:chExt cx="4379963" cy="1152127"/>
          </a:xfrm>
        </p:grpSpPr>
        <p:pic>
          <p:nvPicPr>
            <p:cNvPr id="101391" name="Picture 2"/>
            <p:cNvPicPr>
              <a:picLocks noChangeAspect="1" noChangeArrowheads="1"/>
            </p:cNvPicPr>
            <p:nvPr/>
          </p:nvPicPr>
          <p:blipFill>
            <a:blip r:embed="rId4"/>
            <a:srcRect/>
            <a:stretch>
              <a:fillRect/>
            </a:stretch>
          </p:blipFill>
          <p:spPr bwMode="auto">
            <a:xfrm rot="10800000">
              <a:off x="-33" y="-27383"/>
              <a:ext cx="4379963" cy="1152127"/>
            </a:xfrm>
            <a:prstGeom prst="rect">
              <a:avLst/>
            </a:prstGeom>
            <a:noFill/>
            <a:ln w="9525">
              <a:noFill/>
              <a:miter lim="800000"/>
              <a:headEnd/>
              <a:tailEnd/>
            </a:ln>
          </p:spPr>
        </p:pic>
        <p:sp>
          <p:nvSpPr>
            <p:cNvPr id="19" name="TextBox 1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3"/>
          <a:srcRect/>
          <a:stretch>
            <a:fillRect/>
          </a:stretch>
        </p:blipFill>
        <p:spPr bwMode="auto">
          <a:xfrm>
            <a:off x="0" y="1143000"/>
            <a:ext cx="9001125" cy="5500688"/>
          </a:xfrm>
          <a:prstGeom prst="rect">
            <a:avLst/>
          </a:prstGeom>
          <a:noFill/>
          <a:ln w="9525">
            <a:noFill/>
            <a:miter lim="800000"/>
            <a:headEnd/>
            <a:tailEnd/>
          </a:ln>
        </p:spPr>
      </p:pic>
      <p:sp>
        <p:nvSpPr>
          <p:cNvPr id="19" name="TextBox 18"/>
          <p:cNvSpPr txBox="1"/>
          <p:nvPr/>
        </p:nvSpPr>
        <p:spPr>
          <a:xfrm>
            <a:off x="428625" y="1857375"/>
            <a:ext cx="4776788" cy="4452938"/>
          </a:xfrm>
          <a:prstGeom prst="rect">
            <a:avLst/>
          </a:prstGeom>
          <a:noFill/>
        </p:spPr>
        <p:txBody>
          <a:bodyPr>
            <a:spAutoFit/>
          </a:bodyPr>
          <a:lstStyle/>
          <a:p>
            <a:pPr algn="just" eaLnBrk="0" fontAlgn="auto" hangingPunct="0">
              <a:lnSpc>
                <a:spcPts val="3400"/>
              </a:lnSpc>
              <a:spcBef>
                <a:spcPts val="0"/>
              </a:spcBef>
              <a:spcAft>
                <a:spcPts val="0"/>
              </a:spcAft>
              <a:defRPr/>
            </a:pPr>
            <a:r>
              <a:rPr lang="zh-CN" altLang="en-US" sz="2400" dirty="0">
                <a:latin typeface="楷体_GB2312" pitchFamily="49" charset="-122"/>
                <a:ea typeface="楷体_GB2312" pitchFamily="49" charset="-122"/>
              </a:rPr>
              <a:t>经过激烈的斗争后，我做了一个很大的决定：</a:t>
            </a:r>
            <a:r>
              <a:rPr lang="zh-CN" altLang="en-US" sz="2400" b="1" dirty="0">
                <a:solidFill>
                  <a:schemeClr val="accent6">
                    <a:lumMod val="75000"/>
                  </a:schemeClr>
                </a:solidFill>
                <a:latin typeface="楷体_GB2312" pitchFamily="49" charset="-122"/>
                <a:ea typeface="楷体_GB2312" pitchFamily="49" charset="-122"/>
              </a:rPr>
              <a:t>纵身跃入水中</a:t>
            </a:r>
            <a:r>
              <a:rPr lang="zh-CN" altLang="en-US" sz="2400" dirty="0">
                <a:latin typeface="楷体_GB2312" pitchFamily="49" charset="-122"/>
                <a:ea typeface="楷体_GB2312" pitchFamily="49" charset="-122"/>
              </a:rPr>
              <a:t>。我最终赶到了男孩的身边，并且控制住了他，但是当我朝岸边游去的时候，裂流</a:t>
            </a:r>
            <a:r>
              <a:rPr lang="zh-CN" altLang="en-US" sz="2400" b="1" dirty="0">
                <a:solidFill>
                  <a:schemeClr val="accent6">
                    <a:lumMod val="75000"/>
                  </a:schemeClr>
                </a:solidFill>
                <a:latin typeface="楷体_GB2312" pitchFamily="49" charset="-122"/>
                <a:ea typeface="楷体_GB2312" pitchFamily="49" charset="-122"/>
              </a:rPr>
              <a:t>强行把我们拽往大海深处</a:t>
            </a:r>
            <a:r>
              <a:rPr lang="zh-CN" altLang="en-US" sz="2400" dirty="0">
                <a:latin typeface="楷体_GB2312" pitchFamily="49" charset="-122"/>
                <a:ea typeface="楷体_GB2312" pitchFamily="49" charset="-122"/>
              </a:rPr>
              <a:t>。我</a:t>
            </a:r>
            <a:r>
              <a:rPr lang="zh-CN" altLang="en-US" sz="2400" spc="-180" dirty="0">
                <a:latin typeface="楷体_GB2312" pitchFamily="49" charset="-122"/>
                <a:ea typeface="楷体_GB2312" pitchFamily="49" charset="-122"/>
              </a:rPr>
              <a:t>试着回忆起如何从裂流中逃生，按照这个方法，我慢慢地</a:t>
            </a:r>
            <a:r>
              <a:rPr lang="zh-CN" altLang="en-US" sz="2400" b="1" spc="-180" dirty="0">
                <a:solidFill>
                  <a:schemeClr val="accent6">
                    <a:lumMod val="75000"/>
                  </a:schemeClr>
                </a:solidFill>
                <a:latin typeface="楷体_GB2312" pitchFamily="49" charset="-122"/>
                <a:ea typeface="楷体_GB2312" pitchFamily="49" charset="-122"/>
              </a:rPr>
              <a:t>达到安全水域</a:t>
            </a:r>
            <a:r>
              <a:rPr lang="zh-CN" altLang="en-US" sz="2400" spc="-18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同时也</a:t>
            </a:r>
            <a:r>
              <a:rPr lang="zh-CN" altLang="en-US" sz="2400" b="1" dirty="0">
                <a:solidFill>
                  <a:schemeClr val="accent6">
                    <a:lumMod val="75000"/>
                  </a:schemeClr>
                </a:solidFill>
                <a:latin typeface="楷体_GB2312" pitchFamily="49" charset="-122"/>
                <a:ea typeface="楷体_GB2312" pitchFamily="49" charset="-122"/>
              </a:rPr>
              <a:t>战胜了内心对水的恐惧</a:t>
            </a:r>
            <a:r>
              <a:rPr lang="zh-CN" altLang="en-US" sz="2400" dirty="0">
                <a:latin typeface="楷体_GB2312" pitchFamily="49" charset="-122"/>
                <a:ea typeface="楷体_GB2312" pitchFamily="49" charset="-122"/>
              </a:rPr>
              <a:t>。在胜利和自我拯救的那个时刻，我感到很放松、很高兴。</a:t>
            </a:r>
            <a:endParaRPr lang="zh-CN" altLang="en-US" sz="2400" dirty="0">
              <a:latin typeface="楷体_GB2312" pitchFamily="49" charset="-122"/>
              <a:ea typeface="楷体_GB2312" pitchFamily="49" charset="-122"/>
              <a:cs typeface="Arial" pitchFamily="34" charset="0"/>
            </a:endParaRPr>
          </a:p>
        </p:txBody>
      </p:sp>
      <p:sp>
        <p:nvSpPr>
          <p:cNvPr id="2" name="线形标注 2(带强调线) 1"/>
          <p:cNvSpPr/>
          <p:nvPr/>
        </p:nvSpPr>
        <p:spPr>
          <a:xfrm rot="10800000">
            <a:off x="1954213" y="2713038"/>
            <a:ext cx="2039937" cy="46037"/>
          </a:xfrm>
          <a:prstGeom prst="accentCallout2">
            <a:avLst>
              <a:gd name="adj1" fmla="val 18750"/>
              <a:gd name="adj2" fmla="val -8333"/>
              <a:gd name="adj3" fmla="val 18750"/>
              <a:gd name="adj4" fmla="val -16667"/>
              <a:gd name="adj5" fmla="val 1024718"/>
              <a:gd name="adj6" fmla="val -6188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TextBox 2"/>
          <p:cNvSpPr txBox="1">
            <a:spLocks noChangeArrowheads="1"/>
          </p:cNvSpPr>
          <p:nvPr/>
        </p:nvSpPr>
        <p:spPr bwMode="auto">
          <a:xfrm>
            <a:off x="5181600" y="1928813"/>
            <a:ext cx="1962150" cy="769937"/>
          </a:xfrm>
          <a:prstGeom prst="rect">
            <a:avLst/>
          </a:prstGeom>
          <a:noFill/>
          <a:ln w="9525">
            <a:noFill/>
            <a:miter lim="800000"/>
            <a:headEnd/>
            <a:tailEnd/>
          </a:ln>
        </p:spPr>
        <p:txBody>
          <a:bodyPr>
            <a:spAutoFit/>
          </a:bodyPr>
          <a:lstStyle/>
          <a:p>
            <a:r>
              <a:rPr lang="en-US" altLang="zh-CN" sz="2200" b="1">
                <a:solidFill>
                  <a:srgbClr val="FF6600"/>
                </a:solidFill>
                <a:latin typeface="Calibri" pitchFamily="34" charset="0"/>
              </a:rPr>
              <a:t>threw myself into the water</a:t>
            </a:r>
            <a:endParaRPr lang="zh-CN" altLang="en-US" sz="2200" b="1">
              <a:solidFill>
                <a:srgbClr val="FF6600"/>
              </a:solidFill>
              <a:latin typeface="Calibri" pitchFamily="34" charset="0"/>
            </a:endParaRPr>
          </a:p>
        </p:txBody>
      </p:sp>
      <p:sp>
        <p:nvSpPr>
          <p:cNvPr id="17" name="TextBox 16"/>
          <p:cNvSpPr txBox="1">
            <a:spLocks noChangeArrowheads="1"/>
          </p:cNvSpPr>
          <p:nvPr/>
        </p:nvSpPr>
        <p:spPr bwMode="auto">
          <a:xfrm>
            <a:off x="5264150" y="4749800"/>
            <a:ext cx="1736725" cy="1108075"/>
          </a:xfrm>
          <a:prstGeom prst="rect">
            <a:avLst/>
          </a:prstGeom>
          <a:noFill/>
          <a:ln w="9525">
            <a:noFill/>
            <a:miter lim="800000"/>
            <a:headEnd/>
            <a:tailEnd/>
          </a:ln>
        </p:spPr>
        <p:txBody>
          <a:bodyPr>
            <a:spAutoFit/>
          </a:bodyPr>
          <a:lstStyle/>
          <a:p>
            <a:pPr algn="just"/>
            <a:r>
              <a:rPr lang="en-US" altLang="zh-CN" sz="2200" b="1">
                <a:solidFill>
                  <a:srgbClr val="FF6600"/>
                </a:solidFill>
                <a:latin typeface="Calibri" pitchFamily="34" charset="0"/>
              </a:rPr>
              <a:t>conquer my inner fear of water</a:t>
            </a:r>
            <a:endParaRPr lang="zh-CN" altLang="en-US" sz="2200" b="1">
              <a:solidFill>
                <a:srgbClr val="FF6600"/>
              </a:solidFill>
              <a:latin typeface="Calibri" pitchFamily="34" charset="0"/>
            </a:endParaRPr>
          </a:p>
        </p:txBody>
      </p:sp>
      <p:sp>
        <p:nvSpPr>
          <p:cNvPr id="13" name="线形标注 2(带强调线) 12"/>
          <p:cNvSpPr/>
          <p:nvPr/>
        </p:nvSpPr>
        <p:spPr>
          <a:xfrm rot="10800000" flipV="1">
            <a:off x="1214438" y="4013200"/>
            <a:ext cx="3327400" cy="44450"/>
          </a:xfrm>
          <a:prstGeom prst="accentCallout2">
            <a:avLst>
              <a:gd name="adj1" fmla="val 18750"/>
              <a:gd name="adj2" fmla="val -8333"/>
              <a:gd name="adj3" fmla="val -7225"/>
              <a:gd name="adj4" fmla="val -13454"/>
              <a:gd name="adj5" fmla="val -940141"/>
              <a:gd name="adj6" fmla="val -1687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线形标注 2(带强调线) 14"/>
          <p:cNvSpPr/>
          <p:nvPr/>
        </p:nvSpPr>
        <p:spPr>
          <a:xfrm rot="10800000" flipV="1">
            <a:off x="1500188" y="5311775"/>
            <a:ext cx="3041650" cy="46038"/>
          </a:xfrm>
          <a:prstGeom prst="accentCallout2">
            <a:avLst>
              <a:gd name="adj1" fmla="val 18750"/>
              <a:gd name="adj2" fmla="val -8333"/>
              <a:gd name="adj3" fmla="val 18750"/>
              <a:gd name="adj4" fmla="val -16667"/>
              <a:gd name="adj5" fmla="val -242274"/>
              <a:gd name="adj6" fmla="val -2274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线形标注 2(带强调线) 15"/>
          <p:cNvSpPr/>
          <p:nvPr/>
        </p:nvSpPr>
        <p:spPr>
          <a:xfrm rot="10800000">
            <a:off x="3049588" y="4879975"/>
            <a:ext cx="1843087" cy="49213"/>
          </a:xfrm>
          <a:prstGeom prst="accentCallout2">
            <a:avLst>
              <a:gd name="adj1" fmla="val 18750"/>
              <a:gd name="adj2" fmla="val -8333"/>
              <a:gd name="adj3" fmla="val 18750"/>
              <a:gd name="adj4" fmla="val -16667"/>
              <a:gd name="adj5" fmla="val 1262847"/>
              <a:gd name="adj6" fmla="val -30494"/>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19"/>
          <p:cNvSpPr txBox="1">
            <a:spLocks noChangeArrowheads="1"/>
          </p:cNvSpPr>
          <p:nvPr/>
        </p:nvSpPr>
        <p:spPr bwMode="auto">
          <a:xfrm>
            <a:off x="4976813" y="3159125"/>
            <a:ext cx="2225675" cy="769938"/>
          </a:xfrm>
          <a:prstGeom prst="rect">
            <a:avLst/>
          </a:prstGeom>
          <a:noFill/>
          <a:ln w="9525">
            <a:noFill/>
            <a:miter lim="800000"/>
            <a:headEnd/>
            <a:tailEnd/>
          </a:ln>
        </p:spPr>
        <p:txBody>
          <a:bodyPr>
            <a:spAutoFit/>
          </a:bodyPr>
          <a:lstStyle/>
          <a:p>
            <a:pPr algn="ctr"/>
            <a:r>
              <a:rPr lang="en-US" altLang="zh-CN" sz="2200" b="1">
                <a:solidFill>
                  <a:srgbClr val="FF6600"/>
                </a:solidFill>
                <a:latin typeface="Calibri" pitchFamily="34" charset="0"/>
              </a:rPr>
              <a:t>forcibly dragging us out to the sea</a:t>
            </a:r>
            <a:endParaRPr lang="zh-CN" altLang="en-US" sz="2200" b="1">
              <a:solidFill>
                <a:srgbClr val="FF6600"/>
              </a:solidFill>
              <a:latin typeface="Calibri" pitchFamily="34" charset="0"/>
            </a:endParaRPr>
          </a:p>
        </p:txBody>
      </p:sp>
      <p:sp>
        <p:nvSpPr>
          <p:cNvPr id="21" name="TextBox 20"/>
          <p:cNvSpPr txBox="1">
            <a:spLocks noChangeArrowheads="1"/>
          </p:cNvSpPr>
          <p:nvPr/>
        </p:nvSpPr>
        <p:spPr bwMode="auto">
          <a:xfrm>
            <a:off x="5000625" y="3929063"/>
            <a:ext cx="1938338" cy="769937"/>
          </a:xfrm>
          <a:prstGeom prst="rect">
            <a:avLst/>
          </a:prstGeom>
          <a:noFill/>
          <a:ln w="9525">
            <a:noFill/>
            <a:miter lim="800000"/>
            <a:headEnd/>
            <a:tailEnd/>
          </a:ln>
        </p:spPr>
        <p:txBody>
          <a:bodyPr>
            <a:spAutoFit/>
          </a:bodyPr>
          <a:lstStyle/>
          <a:p>
            <a:pPr algn="ctr"/>
            <a:r>
              <a:rPr lang="en-US" altLang="zh-CN" sz="2200" b="1">
                <a:solidFill>
                  <a:srgbClr val="FF6600"/>
                </a:solidFill>
                <a:latin typeface="Calibri" pitchFamily="34" charset="0"/>
              </a:rPr>
              <a:t>made my way to safety</a:t>
            </a:r>
            <a:endParaRPr lang="zh-CN" altLang="en-US" sz="2200" b="1">
              <a:solidFill>
                <a:srgbClr val="FF6600"/>
              </a:solidFill>
              <a:latin typeface="Calibri" pitchFamily="34" charset="0"/>
            </a:endParaRPr>
          </a:p>
        </p:txBody>
      </p:sp>
      <p:sp>
        <p:nvSpPr>
          <p:cNvPr id="22" name="右箭头 21">
            <a:hlinkClick r:id="" action="ppaction://hlinkshowjump?jump=nextslide"/>
          </p:cNvPr>
          <p:cNvSpPr/>
          <p:nvPr/>
        </p:nvSpPr>
        <p:spPr>
          <a:xfrm>
            <a:off x="6129386" y="606707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Samples</a:t>
            </a:r>
            <a:endParaRPr lang="zh-CN" altLang="en-US" sz="1600" dirty="0">
              <a:ln>
                <a:solidFill>
                  <a:schemeClr val="tx1"/>
                </a:solidFill>
              </a:ln>
              <a:solidFill>
                <a:schemeClr val="tx1"/>
              </a:solidFill>
            </a:endParaRPr>
          </a:p>
        </p:txBody>
      </p:sp>
      <p:grpSp>
        <p:nvGrpSpPr>
          <p:cNvPr id="102414" name="组合 7"/>
          <p:cNvGrpSpPr>
            <a:grpSpLocks/>
          </p:cNvGrpSpPr>
          <p:nvPr/>
        </p:nvGrpSpPr>
        <p:grpSpPr bwMode="auto">
          <a:xfrm>
            <a:off x="0" y="-26988"/>
            <a:ext cx="4379913" cy="1152526"/>
            <a:chOff x="-33" y="-27383"/>
            <a:chExt cx="4379963" cy="1152127"/>
          </a:xfrm>
        </p:grpSpPr>
        <p:pic>
          <p:nvPicPr>
            <p:cNvPr id="102415" name="Picture 2"/>
            <p:cNvPicPr>
              <a:picLocks noChangeAspect="1" noChangeArrowheads="1"/>
            </p:cNvPicPr>
            <p:nvPr/>
          </p:nvPicPr>
          <p:blipFill>
            <a:blip r:embed="rId4"/>
            <a:srcRect/>
            <a:stretch>
              <a:fillRect/>
            </a:stretch>
          </p:blipFill>
          <p:spPr bwMode="auto">
            <a:xfrm rot="10800000">
              <a:off x="-33" y="-27383"/>
              <a:ext cx="4379963" cy="1152127"/>
            </a:xfrm>
            <a:prstGeom prst="rect">
              <a:avLst/>
            </a:prstGeom>
            <a:noFill/>
            <a:ln w="9525">
              <a:noFill/>
              <a:miter lim="800000"/>
              <a:headEnd/>
              <a:tailEnd/>
            </a:ln>
          </p:spPr>
        </p:pic>
        <p:sp>
          <p:nvSpPr>
            <p:cNvPr id="24" name="TextBox 23"/>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7" grpId="0"/>
      <p:bldP spid="13" grpId="0" animBg="1"/>
      <p:bldP spid="15" grpId="0" animBg="1"/>
      <p:bldP spid="16" grpId="0" animBg="1"/>
      <p:bldP spid="20" grpId="0"/>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3"/>
          <a:srcRect/>
          <a:stretch>
            <a:fillRect/>
          </a:stretch>
        </p:blipFill>
        <p:spPr bwMode="auto">
          <a:xfrm>
            <a:off x="0" y="785813"/>
            <a:ext cx="8834438" cy="6072187"/>
          </a:xfrm>
          <a:prstGeom prst="rect">
            <a:avLst/>
          </a:prstGeom>
          <a:noFill/>
          <a:ln w="9525">
            <a:noFill/>
            <a:miter lim="800000"/>
            <a:headEnd/>
            <a:tailEnd/>
          </a:ln>
        </p:spPr>
      </p:pic>
      <p:sp>
        <p:nvSpPr>
          <p:cNvPr id="103427" name="TextBox 21"/>
          <p:cNvSpPr txBox="1">
            <a:spLocks noChangeArrowheads="1"/>
          </p:cNvSpPr>
          <p:nvPr/>
        </p:nvSpPr>
        <p:spPr bwMode="auto">
          <a:xfrm>
            <a:off x="428625" y="1714500"/>
            <a:ext cx="6286500" cy="4708525"/>
          </a:xfrm>
          <a:prstGeom prst="rect">
            <a:avLst/>
          </a:prstGeom>
          <a:noFill/>
          <a:ln w="9525">
            <a:noFill/>
            <a:miter lim="800000"/>
            <a:headEnd/>
            <a:tailEnd/>
          </a:ln>
        </p:spPr>
        <p:txBody>
          <a:bodyPr>
            <a:spAutoFit/>
          </a:bodyPr>
          <a:lstStyle/>
          <a:p>
            <a:pPr algn="just">
              <a:lnSpc>
                <a:spcPts val="3600"/>
              </a:lnSpc>
            </a:pPr>
            <a:r>
              <a:rPr lang="en-US" altLang="zh-CN" sz="2400">
                <a:latin typeface="Helvetica" pitchFamily="34" charset="0"/>
              </a:rPr>
              <a:t>      On a tour of France, I saw the Mediterranean Sea, but the terrible rip currents </a:t>
            </a:r>
            <a:r>
              <a:rPr lang="en-US" altLang="zh-CN" sz="2400">
                <a:solidFill>
                  <a:srgbClr val="FF6600"/>
                </a:solidFill>
                <a:latin typeface="Helvetica" pitchFamily="34" charset="0"/>
              </a:rPr>
              <a:t>shivered</a:t>
            </a:r>
            <a:r>
              <a:rPr lang="en-US" altLang="zh-CN" sz="2400">
                <a:latin typeface="Helvetica" pitchFamily="34" charset="0"/>
              </a:rPr>
              <a:t> me. And it reminded me that I developed </a:t>
            </a:r>
            <a:r>
              <a:rPr lang="en-US" altLang="zh-CN" sz="2400">
                <a:solidFill>
                  <a:srgbClr val="FF6600"/>
                </a:solidFill>
                <a:latin typeface="Helvetica" pitchFamily="34" charset="0"/>
              </a:rPr>
              <a:t>a fear of water</a:t>
            </a:r>
            <a:r>
              <a:rPr lang="en-US" altLang="zh-CN" sz="2400">
                <a:latin typeface="Helvetica" pitchFamily="34" charset="0"/>
              </a:rPr>
              <a:t> due to the experience of last summer and since then,</a:t>
            </a:r>
            <a:r>
              <a:rPr lang="en-US" altLang="zh-CN" sz="2400">
                <a:solidFill>
                  <a:srgbClr val="FF6600"/>
                </a:solidFill>
                <a:latin typeface="Helvetica" pitchFamily="34" charset="0"/>
              </a:rPr>
              <a:t> </a:t>
            </a:r>
            <a:r>
              <a:rPr lang="en-US" altLang="zh-CN" sz="2400">
                <a:latin typeface="Helvetica" pitchFamily="34" charset="0"/>
              </a:rPr>
              <a:t>the fear wouldn’t recede. When I saw a boy drowning amid the waves, I was in a </a:t>
            </a:r>
            <a:r>
              <a:rPr lang="en-US" altLang="zh-CN" sz="2400">
                <a:solidFill>
                  <a:srgbClr val="FF6600"/>
                </a:solidFill>
                <a:latin typeface="Helvetica" pitchFamily="34" charset="0"/>
              </a:rPr>
              <a:t>mental and emotional struggle</a:t>
            </a:r>
            <a:r>
              <a:rPr lang="en-US" altLang="zh-CN" sz="2400">
                <a:latin typeface="Helvetica" pitchFamily="34" charset="0"/>
              </a:rPr>
              <a:t> whether I should save him because </a:t>
            </a:r>
            <a:r>
              <a:rPr lang="en-US" altLang="zh-CN" sz="2400">
                <a:solidFill>
                  <a:srgbClr val="FF6600"/>
                </a:solidFill>
                <a:latin typeface="Helvetica" pitchFamily="34" charset="0"/>
              </a:rPr>
              <a:t>I was extremely terrified of water</a:t>
            </a:r>
            <a:r>
              <a:rPr lang="en-US" altLang="zh-CN" sz="2400">
                <a:latin typeface="Helvetica" pitchFamily="34" charset="0"/>
              </a:rPr>
              <a:t>. </a:t>
            </a:r>
            <a:endParaRPr lang="en-US" altLang="zh-CN" sz="2100">
              <a:latin typeface="Helvetica" pitchFamily="34" charset="0"/>
            </a:endParaRPr>
          </a:p>
        </p:txBody>
      </p:sp>
      <p:sp>
        <p:nvSpPr>
          <p:cNvPr id="6" name="右箭头 5">
            <a:hlinkClick r:id="" action="ppaction://hlinkshowjump?jump=nextslide"/>
          </p:cNvPr>
          <p:cNvSpPr/>
          <p:nvPr/>
        </p:nvSpPr>
        <p:spPr>
          <a:xfrm>
            <a:off x="6000760"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1600" dirty="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grpSp>
        <p:nvGrpSpPr>
          <p:cNvPr id="103430" name="组合 7"/>
          <p:cNvGrpSpPr>
            <a:grpSpLocks/>
          </p:cNvGrpSpPr>
          <p:nvPr/>
        </p:nvGrpSpPr>
        <p:grpSpPr bwMode="auto">
          <a:xfrm>
            <a:off x="0" y="-26988"/>
            <a:ext cx="4379913" cy="1152526"/>
            <a:chOff x="-33" y="-27383"/>
            <a:chExt cx="4379963" cy="1152127"/>
          </a:xfrm>
        </p:grpSpPr>
        <p:pic>
          <p:nvPicPr>
            <p:cNvPr id="103431" name="Picture 2"/>
            <p:cNvPicPr>
              <a:picLocks noChangeAspect="1" noChangeArrowheads="1"/>
            </p:cNvPicPr>
            <p:nvPr/>
          </p:nvPicPr>
          <p:blipFill>
            <a:blip r:embed="rId4"/>
            <a:srcRect/>
            <a:stretch>
              <a:fillRect/>
            </a:stretch>
          </p:blipFill>
          <p:spPr bwMode="auto">
            <a:xfrm rot="10800000">
              <a:off x="-33" y="-27383"/>
              <a:ext cx="4379963" cy="1152127"/>
            </a:xfrm>
            <a:prstGeom prst="rect">
              <a:avLst/>
            </a:prstGeom>
            <a:noFill/>
            <a:ln w="9525">
              <a:noFill/>
              <a:miter lim="800000"/>
              <a:headEnd/>
              <a:tailEnd/>
            </a:ln>
          </p:spPr>
        </p:pic>
        <p:sp>
          <p:nvSpPr>
            <p:cNvPr id="9" name="TextBox 8"/>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3"/>
          <a:srcRect/>
          <a:stretch>
            <a:fillRect/>
          </a:stretch>
        </p:blipFill>
        <p:spPr bwMode="auto">
          <a:xfrm>
            <a:off x="0" y="785813"/>
            <a:ext cx="8834438" cy="6072187"/>
          </a:xfrm>
          <a:prstGeom prst="rect">
            <a:avLst/>
          </a:prstGeom>
          <a:noFill/>
          <a:ln w="9525">
            <a:noFill/>
            <a:miter lim="800000"/>
            <a:headEnd/>
            <a:tailEnd/>
          </a:ln>
        </p:spPr>
      </p:pic>
      <p:sp>
        <p:nvSpPr>
          <p:cNvPr id="104451" name="TextBox 21"/>
          <p:cNvSpPr txBox="1">
            <a:spLocks noChangeArrowheads="1"/>
          </p:cNvSpPr>
          <p:nvPr/>
        </p:nvSpPr>
        <p:spPr bwMode="auto">
          <a:xfrm>
            <a:off x="428625" y="1639888"/>
            <a:ext cx="6286500" cy="4452937"/>
          </a:xfrm>
          <a:prstGeom prst="rect">
            <a:avLst/>
          </a:prstGeom>
          <a:noFill/>
          <a:ln w="9525">
            <a:noFill/>
            <a:miter lim="800000"/>
            <a:headEnd/>
            <a:tailEnd/>
          </a:ln>
        </p:spPr>
        <p:txBody>
          <a:bodyPr>
            <a:spAutoFit/>
          </a:bodyPr>
          <a:lstStyle/>
          <a:p>
            <a:pPr algn="just">
              <a:lnSpc>
                <a:spcPts val="3400"/>
              </a:lnSpc>
            </a:pPr>
            <a:r>
              <a:rPr lang="en-US" altLang="zh-CN" sz="2400">
                <a:latin typeface="Helvetica" pitchFamily="34" charset="0"/>
              </a:rPr>
              <a:t>After my fierce struggle, I made the single big decision: </a:t>
            </a:r>
            <a:r>
              <a:rPr lang="en-US" altLang="zh-CN" sz="2400">
                <a:solidFill>
                  <a:srgbClr val="FF6600"/>
                </a:solidFill>
                <a:latin typeface="Helvetica" pitchFamily="34" charset="0"/>
              </a:rPr>
              <a:t>to throw myself into the water</a:t>
            </a:r>
            <a:r>
              <a:rPr lang="en-US" altLang="zh-CN" sz="2400">
                <a:latin typeface="Helvetica" pitchFamily="34" charset="0"/>
              </a:rPr>
              <a:t>. I finally reached the boy and had him under control; but when I swam back toward shore, the rip current was </a:t>
            </a:r>
            <a:r>
              <a:rPr lang="en-US" altLang="zh-CN" sz="2400">
                <a:solidFill>
                  <a:srgbClr val="FF6600"/>
                </a:solidFill>
                <a:latin typeface="Helvetica" pitchFamily="34" charset="0"/>
              </a:rPr>
              <a:t>forcibly dragging us out to sea</a:t>
            </a:r>
            <a:r>
              <a:rPr lang="en-US" altLang="zh-CN" sz="2400">
                <a:latin typeface="Helvetica" pitchFamily="34" charset="0"/>
              </a:rPr>
              <a:t>. I tried to remember how to escape from a rip current, and with that, I slowly </a:t>
            </a:r>
            <a:r>
              <a:rPr lang="en-US" altLang="zh-CN" sz="2400">
                <a:solidFill>
                  <a:srgbClr val="FF6600"/>
                </a:solidFill>
                <a:latin typeface="Helvetica" pitchFamily="34" charset="0"/>
              </a:rPr>
              <a:t>made my way to safety</a:t>
            </a:r>
            <a:r>
              <a:rPr lang="en-US" altLang="zh-CN" sz="2400">
                <a:latin typeface="Helvetica" pitchFamily="34" charset="0"/>
              </a:rPr>
              <a:t>, thus </a:t>
            </a:r>
            <a:r>
              <a:rPr lang="en-US" altLang="zh-CN" sz="2400">
                <a:solidFill>
                  <a:srgbClr val="FF6600"/>
                </a:solidFill>
                <a:latin typeface="Helvetica" pitchFamily="34" charset="0"/>
              </a:rPr>
              <a:t>conquering my inner fear of water</a:t>
            </a:r>
            <a:r>
              <a:rPr lang="en-US" altLang="zh-CN" sz="2400" b="1">
                <a:latin typeface="Helvetica" pitchFamily="34" charset="0"/>
              </a:rPr>
              <a:t> </a:t>
            </a:r>
            <a:r>
              <a:rPr lang="en-US" altLang="zh-CN" sz="2400">
                <a:latin typeface="Helvetica" pitchFamily="34" charset="0"/>
              </a:rPr>
              <a:t>as well. I was relaxed and happy in a moment of triumph and salvation.</a:t>
            </a:r>
            <a:endParaRPr lang="en-US" altLang="zh-CN" sz="2100">
              <a:latin typeface="Helvetica" pitchFamily="34" charset="0"/>
            </a:endParaRPr>
          </a:p>
        </p:txBody>
      </p:sp>
      <p:pic>
        <p:nvPicPr>
          <p:cNvPr id="104452" name="Picture 4">
            <a:hlinkClick r:id="rId4" action="ppaction://hlinksldjump"/>
          </p:cNvPr>
          <p:cNvPicPr>
            <a:picLocks noChangeAspect="1" noChangeArrowheads="1"/>
          </p:cNvPicPr>
          <p:nvPr/>
        </p:nvPicPr>
        <p:blipFill>
          <a:blip r:embed="rId5">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grpSp>
        <p:nvGrpSpPr>
          <p:cNvPr id="104453" name="组合 7"/>
          <p:cNvGrpSpPr>
            <a:grpSpLocks/>
          </p:cNvGrpSpPr>
          <p:nvPr/>
        </p:nvGrpSpPr>
        <p:grpSpPr bwMode="auto">
          <a:xfrm>
            <a:off x="0" y="-26988"/>
            <a:ext cx="4379913" cy="1152526"/>
            <a:chOff x="-33" y="-27383"/>
            <a:chExt cx="4379963" cy="1152127"/>
          </a:xfrm>
        </p:grpSpPr>
        <p:pic>
          <p:nvPicPr>
            <p:cNvPr id="104454" name="Picture 2"/>
            <p:cNvPicPr>
              <a:picLocks noChangeAspect="1" noChangeArrowheads="1"/>
            </p:cNvPicPr>
            <p:nvPr/>
          </p:nvPicPr>
          <p:blipFill>
            <a:blip r:embed="rId6"/>
            <a:srcRect/>
            <a:stretch>
              <a:fillRect/>
            </a:stretch>
          </p:blipFill>
          <p:spPr bwMode="auto">
            <a:xfrm rot="10800000">
              <a:off x="-33" y="-27383"/>
              <a:ext cx="4379963" cy="1152127"/>
            </a:xfrm>
            <a:prstGeom prst="rect">
              <a:avLst/>
            </a:prstGeom>
            <a:noFill/>
            <a:ln w="9525">
              <a:noFill/>
              <a:miter lim="800000"/>
              <a:headEnd/>
              <a:tailEnd/>
            </a:ln>
          </p:spPr>
        </p:pic>
        <p:sp>
          <p:nvSpPr>
            <p:cNvPr id="8" name="TextBox 7"/>
            <p:cNvSpPr txBox="1"/>
            <p:nvPr/>
          </p:nvSpPr>
          <p:spPr>
            <a:xfrm>
              <a:off x="50768" y="459811"/>
              <a:ext cx="3603666" cy="430064"/>
            </a:xfrm>
            <a:prstGeom prst="rect">
              <a:avLst/>
            </a:prstGeom>
            <a:noFill/>
          </p:spPr>
          <p:txBody>
            <a:bodyPr>
              <a:spAutoFit/>
            </a:bodyPr>
            <a:lstStyle/>
            <a:p>
              <a:pPr>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7377</TotalTime>
  <Words>6889</Words>
  <Application>Microsoft Office PowerPoint</Application>
  <PresentationFormat>全屏显示(4:3)</PresentationFormat>
  <Paragraphs>871</Paragraphs>
  <Slides>104</Slides>
  <Notes>83</Notes>
  <HiddenSlides>0</HiddenSlides>
  <MMClips>3</MMClips>
  <ScaleCrop>false</ScaleCrop>
  <HeadingPairs>
    <vt:vector size="6" baseType="variant">
      <vt:variant>
        <vt:lpstr>已用的字体</vt:lpstr>
      </vt:variant>
      <vt:variant>
        <vt:i4>26</vt:i4>
      </vt:variant>
      <vt:variant>
        <vt:lpstr>主题</vt:lpstr>
      </vt:variant>
      <vt:variant>
        <vt:i4>3</vt:i4>
      </vt:variant>
      <vt:variant>
        <vt:lpstr>幻灯片标题</vt:lpstr>
      </vt:variant>
      <vt:variant>
        <vt:i4>104</vt:i4>
      </vt:variant>
    </vt:vector>
  </HeadingPairs>
  <TitlesOfParts>
    <vt:vector size="133" baseType="lpstr">
      <vt:lpstr>Arial</vt:lpstr>
      <vt:lpstr>宋体</vt:lpstr>
      <vt:lpstr>Calibri</vt:lpstr>
      <vt:lpstr>方正大黑简体</vt:lpstr>
      <vt:lpstr>Georgia</vt:lpstr>
      <vt:lpstr>Gulim</vt:lpstr>
      <vt:lpstr>华文彩云</vt:lpstr>
      <vt:lpstr>Bodoni MT Condensed</vt:lpstr>
      <vt:lpstr>Helvetica</vt:lpstr>
      <vt:lpstr>Arial Unicode MS</vt:lpstr>
      <vt:lpstr>Cooper Black</vt:lpstr>
      <vt:lpstr>Helvetica Neue</vt:lpstr>
      <vt:lpstr>Comic Sans MS</vt:lpstr>
      <vt:lpstr>楷体_GB2312</vt:lpstr>
      <vt:lpstr>Britannic Bold</vt:lpstr>
      <vt:lpstr>Tempus Sans ITC</vt:lpstr>
      <vt:lpstr>方正舒体</vt:lpstr>
      <vt:lpstr>Wingdings 2</vt:lpstr>
      <vt:lpstr>Times New Roman</vt:lpstr>
      <vt:lpstr>华文行楷</vt:lpstr>
      <vt:lpstr>华文楷体</vt:lpstr>
      <vt:lpstr>PMingLiU</vt:lpstr>
      <vt:lpstr>楷体</vt:lpstr>
      <vt:lpstr>Cambria Math</vt:lpstr>
      <vt:lpstr>맑은 고딕</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xieyun</cp:lastModifiedBy>
  <cp:revision>516</cp:revision>
  <dcterms:modified xsi:type="dcterms:W3CDTF">2015-09-14T05:23:17Z</dcterms:modified>
</cp:coreProperties>
</file>